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03" r:id="rId1"/>
    <p:sldMasterId id="2147484829" r:id="rId2"/>
    <p:sldMasterId id="2147484843" r:id="rId3"/>
    <p:sldMasterId id="2147484845" r:id="rId4"/>
    <p:sldMasterId id="2147484847" r:id="rId5"/>
    <p:sldMasterId id="2147484849" r:id="rId6"/>
    <p:sldMasterId id="2147484852" r:id="rId7"/>
  </p:sldMasterIdLst>
  <p:notesMasterIdLst>
    <p:notesMasterId r:id="rId17"/>
  </p:notesMasterIdLst>
  <p:handoutMasterIdLst>
    <p:handoutMasterId r:id="rId18"/>
  </p:handoutMasterIdLst>
  <p:sldIdLst>
    <p:sldId id="410" r:id="rId8"/>
    <p:sldId id="414" r:id="rId9"/>
    <p:sldId id="420" r:id="rId10"/>
    <p:sldId id="415" r:id="rId11"/>
    <p:sldId id="421" r:id="rId12"/>
    <p:sldId id="423" r:id="rId13"/>
    <p:sldId id="418" r:id="rId14"/>
    <p:sldId id="417" r:id="rId15"/>
    <p:sldId id="422" r:id="rId16"/>
  </p:sldIdLst>
  <p:sldSz cx="12192000" cy="6858000"/>
  <p:notesSz cx="6670675" cy="97774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 userDrawn="1">
          <p15:clr>
            <a:srgbClr val="A4A3A4"/>
          </p15:clr>
        </p15:guide>
        <p15:guide id="2" pos="210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2963"/>
    <a:srgbClr val="B10062"/>
    <a:srgbClr val="00A7EB"/>
    <a:srgbClr val="A80059"/>
    <a:srgbClr val="A8A8A8"/>
    <a:srgbClr val="FF9900"/>
    <a:srgbClr val="C1C1C1"/>
    <a:srgbClr val="FAB400"/>
    <a:srgbClr val="BFBFBF"/>
    <a:srgbClr val="E3E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4" autoAdjust="0"/>
    <p:restoredTop sz="97468" autoAdjust="0"/>
  </p:normalViewPr>
  <p:slideViewPr>
    <p:cSldViewPr>
      <p:cViewPr varScale="1">
        <p:scale>
          <a:sx n="124" d="100"/>
          <a:sy n="124" d="100"/>
        </p:scale>
        <p:origin x="84" y="11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2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5" d="100"/>
          <a:sy n="85" d="100"/>
        </p:scale>
        <p:origin x="3220" y="40"/>
      </p:cViewPr>
      <p:guideLst>
        <p:guide orient="horz" pos="3080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customXml" Target="../customXml/item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customXml" Target="../customXml/item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6.7578487579540367E-2"/>
          <c:y val="3.0657188432465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9E-48A4-BEAA-676A90133745}"/>
              </c:ext>
            </c:extLst>
          </c:dPt>
          <c:dPt>
            <c:idx val="1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9E-48A4-BEAA-676A90133745}"/>
              </c:ext>
            </c:extLst>
          </c:dPt>
          <c:dPt>
            <c:idx val="2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89E-48A4-BEAA-676A90133745}"/>
              </c:ext>
            </c:extLst>
          </c:dPt>
          <c:dPt>
            <c:idx val="3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89E-48A4-BEAA-676A90133745}"/>
              </c:ext>
            </c:extLst>
          </c:dPt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E-48A4-BEAA-676A90133745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B10062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E-48A4-BEAA-676A90133745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EB660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89E-48A4-BEAA-676A90133745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00659B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89E-48A4-BEAA-676A90133745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00988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89E-48A4-BEAA-676A90133745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89E-48A4-BEAA-676A90133745}"/>
            </c:ext>
          </c:extLst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E7308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List1!$H$2:$H$5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89E-48A4-BEAA-676A90133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283247"/>
        <c:axId val="336943279"/>
      </c:barChart>
      <c:catAx>
        <c:axId val="336283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943279"/>
        <c:crosses val="autoZero"/>
        <c:auto val="1"/>
        <c:lblAlgn val="ctr"/>
        <c:lblOffset val="100"/>
        <c:noMultiLvlLbl val="0"/>
      </c:catAx>
      <c:valAx>
        <c:axId val="336943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28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297496" y="9497720"/>
            <a:ext cx="1371596" cy="278123"/>
          </a:xfrm>
          <a:prstGeom prst="rect">
            <a:avLst/>
          </a:prstGeom>
        </p:spPr>
        <p:txBody>
          <a:bodyPr vert="horz" lIns="89405" tIns="44703" rIns="89405" bIns="44703" rtlCol="0" anchor="b"/>
          <a:lstStyle>
            <a:lvl1pPr algn="r">
              <a:defRPr sz="1300"/>
            </a:lvl1pPr>
          </a:lstStyle>
          <a:p>
            <a:pPr>
              <a:defRPr/>
            </a:pPr>
            <a:fld id="{EF59F85C-6A3A-47B8-87CC-14EF23905D95}" type="slidenum">
              <a:rPr lang="cs-CZ" sz="1200" b="1"/>
              <a:pPr>
                <a:defRPr/>
              </a:pPr>
              <a:t>‹#›</a:t>
            </a:fld>
            <a:endParaRPr lang="cs-CZ" sz="1200" b="1"/>
          </a:p>
        </p:txBody>
      </p:sp>
    </p:spTree>
    <p:extLst>
      <p:ext uri="{BB962C8B-B14F-4D97-AF65-F5344CB8AC3E}">
        <p14:creationId xmlns:p14="http://schemas.microsoft.com/office/powerpoint/2010/main" val="423642966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4613" y="731838"/>
            <a:ext cx="6521450" cy="366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05" tIns="44703" rIns="89405" bIns="44703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8498" y="4644903"/>
            <a:ext cx="5335269" cy="4399520"/>
          </a:xfrm>
          <a:prstGeom prst="rect">
            <a:avLst/>
          </a:prstGeom>
        </p:spPr>
        <p:txBody>
          <a:bodyPr vert="horz" lIns="89405" tIns="44703" rIns="89405" bIns="44703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9150" y="9288232"/>
            <a:ext cx="2889938" cy="487613"/>
          </a:xfrm>
          <a:prstGeom prst="rect">
            <a:avLst/>
          </a:prstGeom>
        </p:spPr>
        <p:txBody>
          <a:bodyPr vert="horz" lIns="89405" tIns="44703" rIns="89405" bIns="44703" rtlCol="0" anchor="b"/>
          <a:lstStyle>
            <a:lvl1pPr algn="r">
              <a:defRPr sz="1300"/>
            </a:lvl1pPr>
          </a:lstStyle>
          <a:p>
            <a:pPr>
              <a:defRPr/>
            </a:pPr>
            <a:fld id="{6C7082E8-BEA3-4232-BA4E-98D9A6F4F3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204895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4613" y="731838"/>
            <a:ext cx="6521450" cy="3668712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>
          <a:xfrm>
            <a:off x="2" y="5"/>
            <a:ext cx="2891526" cy="4891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Katedra finančního účetnictví Fakulty financí a účetnictví VŠE v Praze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>
          <a:xfrm>
            <a:off x="3779150" y="5"/>
            <a:ext cx="2889938" cy="4891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28.11.2015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>
          <a:xfrm>
            <a:off x="2" y="9288232"/>
            <a:ext cx="2891526" cy="4876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15. ročník pedagogické konference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C7082E8-BEA3-4232-BA4E-98D9A6F4F3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18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1" y="19759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2403"/>
            <a:ext cx="105156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BF02F195-D888-4581-96B8-A29D817DBA7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1850" y="561091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4967EA19-58C2-424C-9B81-C82D34D2316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1850" y="599722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jmeno.prijmeni@vse.cz</a:t>
            </a:r>
          </a:p>
        </p:txBody>
      </p:sp>
    </p:spTree>
    <p:extLst>
      <p:ext uri="{BB962C8B-B14F-4D97-AF65-F5344CB8AC3E}">
        <p14:creationId xmlns:p14="http://schemas.microsoft.com/office/powerpoint/2010/main" val="2262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vz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9841DB2C-4E87-4F77-9936-DB53842AFF3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46708635"/>
              </p:ext>
            </p:extLst>
          </p:nvPr>
        </p:nvGraphicFramePr>
        <p:xfrm>
          <a:off x="838201" y="2152650"/>
          <a:ext cx="10372722" cy="3605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914">
                  <a:extLst>
                    <a:ext uri="{9D8B030D-6E8A-4147-A177-3AD203B41FA5}">
                      <a16:colId xmlns:a16="http://schemas.microsoft.com/office/drawing/2014/main" val="1219353005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463552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36048962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24215458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4556206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0406489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769508777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3799914238"/>
                    </a:ext>
                  </a:extLst>
                </a:gridCol>
                <a:gridCol w="1173410">
                  <a:extLst>
                    <a:ext uri="{9D8B030D-6E8A-4147-A177-3AD203B41FA5}">
                      <a16:colId xmlns:a16="http://schemas.microsoft.com/office/drawing/2014/main" val="1835371581"/>
                    </a:ext>
                  </a:extLst>
                </a:gridCol>
              </a:tblGrid>
              <a:tr h="450667"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50454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812970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03975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737182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019941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095225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294286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52544"/>
                  </a:ext>
                </a:extLst>
              </a:tr>
            </a:tbl>
          </a:graphicData>
        </a:graphic>
      </p:graphicFrame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7B269BC0-0DEE-443B-8363-FD7BE9AA2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617BBCA8-0FC2-4D08-A4DD-4D2622271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05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75CB4D-7416-4123-83CE-C769D1CEF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0998F7-E90D-471F-891C-0FD12349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0F5FE98-251D-4D3C-B8B7-DADD6DEB8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07866220-AC5E-4CB8-BE1F-4308D6F22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444D1E82-F3EE-45EF-BACE-B77C9CBA0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372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697884-28AE-4700-9C13-68750D37E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173077C-429C-4C0E-8F05-9FFAC62D14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7844AFA-992F-4BE4-ABDB-10F592A44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Zástupný symbol pro datum 3">
            <a:extLst>
              <a:ext uri="{FF2B5EF4-FFF2-40B4-BE49-F238E27FC236}">
                <a16:creationId xmlns:a16="http://schemas.microsoft.com/office/drawing/2014/main" id="{C59CE2F5-6ECF-4832-96C8-ABDAFFDC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9" name="Zástupný symbol pro zápatí 4">
            <a:extLst>
              <a:ext uri="{FF2B5EF4-FFF2-40B4-BE49-F238E27FC236}">
                <a16:creationId xmlns:a16="http://schemas.microsoft.com/office/drawing/2014/main" id="{746D8E53-2018-47C3-879C-5A7532BD1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086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341827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281891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1479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950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600" y="4291503"/>
            <a:ext cx="105029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63580283-785B-4CDC-8052-CF0E1942C6B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FFB3DF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F9C36A5B-A45A-4474-B53C-DA4D0EE22B4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58044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1" y="19759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2403"/>
            <a:ext cx="105156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BF02F195-D888-4581-96B8-A29D817DBA7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1850" y="561091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4967EA19-58C2-424C-9B81-C82D34D2316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1850" y="599722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jmeno.prijmeni@vse.cz</a:t>
            </a:r>
          </a:p>
        </p:txBody>
      </p:sp>
    </p:spTree>
    <p:extLst>
      <p:ext uri="{BB962C8B-B14F-4D97-AF65-F5344CB8AC3E}">
        <p14:creationId xmlns:p14="http://schemas.microsoft.com/office/powerpoint/2010/main" val="257286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950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600" y="4291503"/>
            <a:ext cx="105029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63580283-785B-4CDC-8052-CF0E1942C6B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FFB3DF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F9C36A5B-A45A-4474-B53C-DA4D0EE22B4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270708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EBE9D-4844-416F-A47B-E71F5CB39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471AA-641D-48E4-895F-2C70DDA44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3063A1A1-F3E6-42BA-AACD-3260810A1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2227C26D-5C70-4A37-8767-77E336C75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690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AB441-3D76-4218-81BE-D7E4F3F92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A84F63F-E322-46AC-A5C6-E1540E1BD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7182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FA8AAD-C4A1-48ED-8D79-3AB4069F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D2D865-A902-4D7C-A0B5-B2C4BB195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7668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91523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401FF8-98E7-49CB-8B33-E139EF39E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F8276E-A998-4BB7-B53A-49EC37A410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5307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672645-DFF8-41C8-8BAC-5F24D188F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53072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465D03DF-090D-4674-AC2D-0D15FA977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F4BF6E54-09F7-48BA-AF53-2D0AD31AD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03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E112A9-1FE6-4496-81B4-0842D25D8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128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F9BFB9E-5D3E-46B3-ABDB-B7E57DAC6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6502C15-7789-4EE7-A643-5A633ABA3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157787" cy="38512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6F85072-0475-4304-BE03-A72EA7AC39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F1610A2-3C29-4B70-AF60-C2A3EBCE3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85127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datum 3">
            <a:extLst>
              <a:ext uri="{FF2B5EF4-FFF2-40B4-BE49-F238E27FC236}">
                <a16:creationId xmlns:a16="http://schemas.microsoft.com/office/drawing/2014/main" id="{9B928E8B-57D6-48B4-82FC-805116C2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8B11FA45-8819-41BB-BAE1-419DC4AEF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171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235EA82F-55CA-4294-83D5-73A476369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ED5369DD-4684-4257-B064-8461F4AE7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858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f vz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FF338457-0F25-4F8D-9749-8A5018FD94B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936763652"/>
              </p:ext>
            </p:extLst>
          </p:nvPr>
        </p:nvGraphicFramePr>
        <p:xfrm>
          <a:off x="838200" y="1990725"/>
          <a:ext cx="10372724" cy="4147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7CA0DD52-A52E-49EA-A8A5-E530F1AC3E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E1A2B1DC-3F39-4D84-B753-317E8600D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899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546B6DD1-180A-4A96-8EB1-7CC3FD95C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E848B82E-7EE9-49D1-8ADB-AF09BD814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32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18" Type="http://schemas.openxmlformats.org/officeDocument/2006/relationships/image" Target="../media/image8.sv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6.svg"/><Relationship Id="rId20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sv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sv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05BFAC44-A1F8-4270-A8A3-A79444593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8" name="Zástupný symbol pro datum 4">
            <a:extLst>
              <a:ext uri="{FF2B5EF4-FFF2-40B4-BE49-F238E27FC236}">
                <a16:creationId xmlns:a16="http://schemas.microsoft.com/office/drawing/2014/main" id="{17C41DF0-B4E1-4754-8812-85DF68EFE5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01056"/>
            <a:ext cx="1091444" cy="317404"/>
          </a:xfrm>
          <a:prstGeom prst="rect">
            <a:avLst/>
          </a:prstGeom>
        </p:spPr>
        <p:txBody>
          <a:bodyPr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9" name="Zástupný symbol pro zápatí 5">
            <a:extLst>
              <a:ext uri="{FF2B5EF4-FFF2-40B4-BE49-F238E27FC236}">
                <a16:creationId xmlns:a16="http://schemas.microsoft.com/office/drawing/2014/main" id="{26CEEC5F-CB54-4998-AD28-ACEAB6EE7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1444" y="6499606"/>
            <a:ext cx="10009112" cy="318855"/>
          </a:xfrm>
          <a:prstGeom prst="rect">
            <a:avLst/>
          </a:prstGeom>
        </p:spPr>
        <p:txBody>
          <a:bodyPr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10" name="Zástupný nadpis 1">
            <a:extLst>
              <a:ext uri="{FF2B5EF4-FFF2-40B4-BE49-F238E27FC236}">
                <a16:creationId xmlns:a16="http://schemas.microsoft.com/office/drawing/2014/main" id="{3DD2D939-5FFB-4E51-9F1B-B3A4F61FC5C9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8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B10062"/>
        </a:buClr>
        <a:buFont typeface="Arial" panose="020B0604020202020204" pitchFamily="34" charset="0"/>
        <a:buChar char="•"/>
        <a:defRPr sz="21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5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35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35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89A9170A-3D95-4271-9663-6377A99CF47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7A972C7-80EA-4001-A2C8-48457C78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100016"/>
            <a:ext cx="11017224" cy="6899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4A64F96-20EB-4338-812A-2CF45FA87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7408" y="1924050"/>
            <a:ext cx="11017224" cy="444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Zástupný nadpis 1">
            <a:extLst>
              <a:ext uri="{FF2B5EF4-FFF2-40B4-BE49-F238E27FC236}">
                <a16:creationId xmlns:a16="http://schemas.microsoft.com/office/drawing/2014/main" id="{6CADA8D1-4B1D-49C0-B645-EB5D43487BC1}"/>
              </a:ext>
            </a:extLst>
          </p:cNvPr>
          <p:cNvSpPr txBox="1">
            <a:spLocks/>
          </p:cNvSpPr>
          <p:nvPr/>
        </p:nvSpPr>
        <p:spPr>
          <a:xfrm>
            <a:off x="11872452" y="6558632"/>
            <a:ext cx="387350" cy="2803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b="1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Zástupný symbol pro datum 3">
            <a:extLst>
              <a:ext uri="{FF2B5EF4-FFF2-40B4-BE49-F238E27FC236}">
                <a16:creationId xmlns:a16="http://schemas.microsoft.com/office/drawing/2014/main" id="{C01C62D5-5538-4A5C-89BF-2D2D2E9402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7D873957-7A4D-4A0C-843F-80EE64A94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0188C708-1774-44BE-82E4-E1D5B5BD7FB3}"/>
              </a:ext>
            </a:extLst>
          </p:cNvPr>
          <p:cNvGrpSpPr/>
          <p:nvPr userDrawn="1"/>
        </p:nvGrpSpPr>
        <p:grpSpPr>
          <a:xfrm>
            <a:off x="8976320" y="299367"/>
            <a:ext cx="2901681" cy="307777"/>
            <a:chOff x="8976320" y="299367"/>
            <a:chExt cx="2901681" cy="307777"/>
          </a:xfrm>
        </p:grpSpPr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FC6D1833-8194-4509-9388-FA17581ED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976320" y="358392"/>
              <a:ext cx="202407" cy="202407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562B084B-4871-47BA-A3F3-A3CAECD0B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0091419" y="358392"/>
              <a:ext cx="202407" cy="202407"/>
            </a:xfrm>
            <a:prstGeom prst="rect">
              <a:avLst/>
            </a:prstGeom>
          </p:spPr>
        </p:pic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FCDCD643-C700-45E8-8816-DD3D4AEF500E}"/>
                </a:ext>
              </a:extLst>
            </p:cNvPr>
            <p:cNvSpPr txBox="1"/>
            <p:nvPr/>
          </p:nvSpPr>
          <p:spPr>
            <a:xfrm>
              <a:off x="9162518" y="299367"/>
              <a:ext cx="10663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ffu.vse.cz</a:t>
              </a:r>
            </a:p>
          </p:txBody>
        </p: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68403B65-A3E4-4EA5-A348-D73A327280A2}"/>
                </a:ext>
              </a:extLst>
            </p:cNvPr>
            <p:cNvSpPr txBox="1"/>
            <p:nvPr/>
          </p:nvSpPr>
          <p:spPr>
            <a:xfrm>
              <a:off x="10221818" y="299367"/>
              <a:ext cx="1656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s-CZ" sz="1400" dirty="0" err="1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ffu.vse</a:t>
              </a:r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</a:t>
              </a:r>
              <a:r>
                <a:rPr lang="cs-CZ" sz="1400" dirty="0" err="1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ffu-vse</a:t>
              </a:r>
              <a:endParaRPr lang="cs-CZ" sz="1600" dirty="0">
                <a:solidFill>
                  <a:srgbClr val="B1006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C22246A-CD92-4D64-A007-4AF35BCB82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0984710" y="359199"/>
              <a:ext cx="202407" cy="2024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88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0" r:id="rId1"/>
    <p:sldLayoutId id="2147484831" r:id="rId2"/>
    <p:sldLayoutId id="2147484832" r:id="rId3"/>
    <p:sldLayoutId id="2147484833" r:id="rId4"/>
    <p:sldLayoutId id="2147484834" r:id="rId5"/>
    <p:sldLayoutId id="2147484835" r:id="rId6"/>
    <p:sldLayoutId id="2147484836" r:id="rId7"/>
    <p:sldLayoutId id="2147484837" r:id="rId8"/>
    <p:sldLayoutId id="2147484838" r:id="rId9"/>
    <p:sldLayoutId id="2147484839" r:id="rId10"/>
    <p:sldLayoutId id="2147484840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B100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A87222CD-C265-4ADC-A91A-41BC91B914EC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0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4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A4F2458E-C54D-493A-B5EE-E8861089B82D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94C1DCCB-777C-4182-951E-1EBBD9E13336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6DF119D0-CACC-4802-8930-F8226C7D8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nadpis 1">
            <a:extLst>
              <a:ext uri="{FF2B5EF4-FFF2-40B4-BE49-F238E27FC236}">
                <a16:creationId xmlns:a16="http://schemas.microsoft.com/office/drawing/2014/main" id="{299ECCB7-AA48-43C2-ABF0-95C230B1C8DE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2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B3DF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6DF119D0-CACC-4802-8930-F8226C7D8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370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3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B3DF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se.sharepoint.com/sites/KoordinantmLMS/Lists/Metodick%20posudek%20transformace/skolitel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se.sharepoint.com/sites/Metodicka-podpora-NPO/SitePages/KME.aspx" TargetMode="External"/><Relationship Id="rId2" Type="http://schemas.openxmlformats.org/officeDocument/2006/relationships/hyperlink" Target="https://vse.sharepoint.com/sites/Metodicka-podpora-NP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983432" y="2924293"/>
            <a:ext cx="10657184" cy="1117229"/>
          </a:xfrm>
          <a:prstGeom prst="rect">
            <a:avLst/>
          </a:prstGeom>
          <a:solidFill>
            <a:srgbClr val="A80059"/>
          </a:solidFill>
          <a:ln>
            <a:noFill/>
          </a:ln>
          <a:effectLst/>
        </p:spPr>
        <p:txBody>
          <a:bodyPr wrap="square" anchor="ctr">
            <a:spAutoFit/>
          </a:bodyPr>
          <a:lstStyle/>
          <a:p>
            <a:pPr algn="l"/>
            <a:br>
              <a:rPr lang="cs-CZ" sz="1400" b="1" cap="all" dirty="0">
                <a:solidFill>
                  <a:schemeClr val="bg1"/>
                </a:solidFill>
                <a:latin typeface="+mn-lt"/>
              </a:rPr>
            </a:br>
            <a:r>
              <a:rPr lang="cs-CZ" sz="4000" b="1" cap="all" dirty="0">
                <a:solidFill>
                  <a:schemeClr val="bg1"/>
                </a:solidFill>
                <a:latin typeface="+mn-lt"/>
              </a:rPr>
              <a:t>4. etapa Implementace LMS Moodle na FFÚ</a:t>
            </a:r>
            <a:br>
              <a:rPr lang="cs-CZ" sz="1800" b="1" cap="all" dirty="0">
                <a:solidFill>
                  <a:schemeClr val="bg1"/>
                </a:solidFill>
                <a:latin typeface="+mn-lt"/>
              </a:rPr>
            </a:b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7A517528-54E6-4321-979A-33AA3DA9E0A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810276" y="764704"/>
            <a:ext cx="3823990" cy="716102"/>
          </a:xfrm>
        </p:spPr>
        <p:txBody>
          <a:bodyPr>
            <a:normAutofit/>
          </a:bodyPr>
          <a:lstStyle/>
          <a:p>
            <a:r>
              <a:rPr lang="cs-CZ" sz="2400" b="1" dirty="0"/>
              <a:t>Ladislav Mejzlík</a:t>
            </a:r>
          </a:p>
          <a:p>
            <a:endParaRPr lang="cs-CZ" sz="2400" b="1" dirty="0"/>
          </a:p>
        </p:txBody>
      </p:sp>
      <p:sp>
        <p:nvSpPr>
          <p:cNvPr id="18" name="Zástupný text 6">
            <a:extLst>
              <a:ext uri="{FF2B5EF4-FFF2-40B4-BE49-F238E27FC236}">
                <a16:creationId xmlns:a16="http://schemas.microsoft.com/office/drawing/2014/main" id="{8554EB3D-11FD-49B0-B2B0-702F05D4CDB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816080" y="1264782"/>
            <a:ext cx="4824536" cy="36401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sz="1200" i="1" dirty="0">
                <a:solidFill>
                  <a:srgbClr val="00A7EB"/>
                </a:solidFill>
              </a:rPr>
              <a:t>proděkan Fakulty financí a účetnictví VŠE v Praze</a:t>
            </a:r>
            <a:endParaRPr lang="en-US" sz="1200" i="1" dirty="0">
              <a:solidFill>
                <a:srgbClr val="00A7EB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B5DFF9A0-CEB9-FD63-B601-6442872814A1}"/>
              </a:ext>
            </a:extLst>
          </p:cNvPr>
          <p:cNvSpPr txBox="1"/>
          <p:nvPr/>
        </p:nvSpPr>
        <p:spPr>
          <a:xfrm>
            <a:off x="983432" y="4437112"/>
            <a:ext cx="1015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Online pracovní schůzka kolektivu autorů předmětů transformovaných do LMS Moodle </a:t>
            </a:r>
          </a:p>
          <a:p>
            <a:r>
              <a:rPr lang="cs-CZ" dirty="0"/>
              <a:t>v rámci projektu NPO 15.2.2024</a:t>
            </a:r>
          </a:p>
        </p:txBody>
      </p:sp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B8BAF8E3-6421-CFEE-A935-E70B325F7F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212" y="5336518"/>
            <a:ext cx="4942194" cy="97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40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44B1DB17-AA32-2CB7-16A4-7FB25B301A1E}"/>
              </a:ext>
            </a:extLst>
          </p:cNvPr>
          <p:cNvSpPr/>
          <p:nvPr/>
        </p:nvSpPr>
        <p:spPr>
          <a:xfrm>
            <a:off x="839416" y="5157191"/>
            <a:ext cx="7776864" cy="1224137"/>
          </a:xfrm>
          <a:prstGeom prst="rect">
            <a:avLst/>
          </a:prstGeom>
          <a:solidFill>
            <a:srgbClr val="B10062">
              <a:alpha val="10000"/>
            </a:srgb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Kde jsme a kam jdeme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72816"/>
            <a:ext cx="11017224" cy="475252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b="1" dirty="0"/>
              <a:t>Realizace projektu NPO je na období </a:t>
            </a:r>
            <a:r>
              <a:rPr lang="cs-CZ" b="1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</a:rPr>
              <a:t>1.7.2022 – 30.6.2024</a:t>
            </a:r>
          </a:p>
          <a:p>
            <a:pPr marL="91440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První etapa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Proškolení a odzkoušení funkcí Moodle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Příprava transformační tabulky</a:t>
            </a:r>
            <a:endParaRPr lang="cs-CZ" sz="1800" dirty="0">
              <a:highlight>
                <a:srgbClr val="FFFF00"/>
              </a:highlight>
            </a:endParaRPr>
          </a:p>
          <a:p>
            <a:pPr marL="91440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Druhá etapa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Přenesení transformační tabulky do modulu kurzu v Moodle</a:t>
            </a:r>
          </a:p>
          <a:p>
            <a:pPr marL="91440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Třetí etapa (zima 2023– jaro 2024)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Tvorba online obsahu a multimediálních pomůcek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Tvorba hodnotících prvků a testů – popř. jejich převod z InSIS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Pilotní využití ve výuce</a:t>
            </a:r>
          </a:p>
          <a:p>
            <a:pPr marL="91440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2100" b="1" dirty="0"/>
              <a:t>Čtvrtá etapa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Dokončení tvorby kurzu – zejména multimédia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Rutinní využití ve výuce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Ukončení projektu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4B0D0CC7-359F-0089-F31E-B767149083B4}"/>
              </a:ext>
            </a:extLst>
          </p:cNvPr>
          <p:cNvSpPr/>
          <p:nvPr/>
        </p:nvSpPr>
        <p:spPr>
          <a:xfrm>
            <a:off x="839416" y="2276872"/>
            <a:ext cx="7776864" cy="2880320"/>
          </a:xfrm>
          <a:prstGeom prst="rect">
            <a:avLst/>
          </a:prstGeom>
          <a:solidFill>
            <a:schemeClr val="accent6">
              <a:lumMod val="60000"/>
              <a:lumOff val="40000"/>
              <a:alpha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: doleva 5">
            <a:extLst>
              <a:ext uri="{FF2B5EF4-FFF2-40B4-BE49-F238E27FC236}">
                <a16:creationId xmlns:a16="http://schemas.microsoft.com/office/drawing/2014/main" id="{21BD28A9-AC90-B35B-5FE3-C43B228D8EB0}"/>
              </a:ext>
            </a:extLst>
          </p:cNvPr>
          <p:cNvSpPr/>
          <p:nvPr/>
        </p:nvSpPr>
        <p:spPr>
          <a:xfrm>
            <a:off x="8700640" y="3284984"/>
            <a:ext cx="2304256" cy="792088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Hotovo</a:t>
            </a:r>
          </a:p>
        </p:txBody>
      </p:sp>
      <p:sp>
        <p:nvSpPr>
          <p:cNvPr id="7" name="Šipka: doleva 6">
            <a:extLst>
              <a:ext uri="{FF2B5EF4-FFF2-40B4-BE49-F238E27FC236}">
                <a16:creationId xmlns:a16="http://schemas.microsoft.com/office/drawing/2014/main" id="{49EEA7D8-8A53-4308-9283-CAC785E4ECC0}"/>
              </a:ext>
            </a:extLst>
          </p:cNvPr>
          <p:cNvSpPr/>
          <p:nvPr/>
        </p:nvSpPr>
        <p:spPr>
          <a:xfrm>
            <a:off x="8700640" y="5404803"/>
            <a:ext cx="2304256" cy="792088"/>
          </a:xfrm>
          <a:prstGeom prst="leftArrow">
            <a:avLst/>
          </a:prstGeom>
          <a:solidFill>
            <a:srgbClr val="A729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LS 2024</a:t>
            </a:r>
          </a:p>
        </p:txBody>
      </p:sp>
    </p:spTree>
    <p:extLst>
      <p:ext uri="{BB962C8B-B14F-4D97-AF65-F5344CB8AC3E}">
        <p14:creationId xmlns:p14="http://schemas.microsoft.com/office/powerpoint/2010/main" val="41106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74C59-B350-3E9D-53C3-87EFDB21B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3F932A4-5141-16C0-0C15-97266569E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Tvorba multimediální výstupů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791FAB-43F0-16A8-F171-E57890B5D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72816"/>
            <a:ext cx="11017224" cy="475252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2400" b="1" dirty="0"/>
              <a:t>Na FFÚ musí mít každý předmět v Moodle úvodní video: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Ve kterém garant předmětu přivítá studenty v předmětu a seznámí je s nejdůležitějšími informacemi o předmětu (struktura, cíle, literatura, podmínky ukončení apod.)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Je vyhotoveno katedrou multimédií VŠE (KME)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endParaRPr lang="cs-CZ" sz="1800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2400" b="1" dirty="0"/>
              <a:t>Dále musí předmět v Moodle obsahovat další multimediální výstupy: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Mohou být vytvořeny i mimo KME (učiteli, umělou inteligencí apod.), ale musí být na začátku a na konci opatřeny oficiální znělkou projektu NPO na VŠE – viz soubory v MS Teams „LMS Moodle na FFÚ“</a:t>
            </a:r>
          </a:p>
        </p:txBody>
      </p:sp>
    </p:spTree>
    <p:extLst>
      <p:ext uri="{BB962C8B-B14F-4D97-AF65-F5344CB8AC3E}">
        <p14:creationId xmlns:p14="http://schemas.microsoft.com/office/powerpoint/2010/main" val="65230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2DE18-C65E-F78B-616D-1A731E76E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BD28F90A-65CF-8E58-91B0-16E75C744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Využití umělé inteligence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19499ED-9585-F58C-60B5-237673F46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988840"/>
            <a:ext cx="11017224" cy="453650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cs-CZ" sz="1800" b="1" dirty="0"/>
              <a:t>Fakulta v žádném případě nezakazuje ani neomezuje používání umělé inteligence studenty ani učiteli, pokud jsou splněna základní pravidla jejího využívání (citace apod.)</a:t>
            </a:r>
          </a:p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cs-CZ" sz="1800" b="1" dirty="0"/>
              <a:t>Pro tvorbu multimediálních výstupů mohou zájemci na FFÚ využít umělou inteligenci Synthesia</a:t>
            </a:r>
            <a:endParaRPr lang="cs-CZ" sz="1400" b="1" dirty="0"/>
          </a:p>
          <a:p>
            <a:pPr lvl="1">
              <a:lnSpc>
                <a:spcPct val="120000"/>
              </a:lnSpc>
              <a:spcBef>
                <a:spcPts val="2400"/>
              </a:spcBef>
            </a:pPr>
            <a:r>
              <a:rPr lang="cs-CZ" sz="1600" dirty="0"/>
              <a:t>K vytvoření takového videa je nutno připravit nejprve scénář s přesným textem, a jednotlivými střihy (osobami) a případnou grafikou, které jsou pak převedeny automaticky do videa</a:t>
            </a:r>
          </a:p>
          <a:p>
            <a:pPr lvl="1">
              <a:lnSpc>
                <a:spcPct val="120000"/>
              </a:lnSpc>
              <a:spcBef>
                <a:spcPts val="2400"/>
              </a:spcBef>
            </a:pPr>
            <a:r>
              <a:rPr lang="cs-CZ" sz="1600" dirty="0"/>
              <a:t>Text je možno opakovaně upravit dle výsledku a video znovu po úpravě vygenerovat</a:t>
            </a:r>
          </a:p>
          <a:p>
            <a:pPr lvl="1">
              <a:lnSpc>
                <a:spcPct val="120000"/>
              </a:lnSpc>
              <a:spcBef>
                <a:spcPts val="2400"/>
              </a:spcBef>
            </a:pPr>
            <a:r>
              <a:rPr lang="cs-CZ" sz="1600" dirty="0"/>
              <a:t>Zájemci se na postupu dohodnou s Jiřím Víchou</a:t>
            </a:r>
          </a:p>
          <a:p>
            <a:pPr marL="0" indent="0">
              <a:lnSpc>
                <a:spcPct val="120000"/>
              </a:lnSpc>
              <a:spcBef>
                <a:spcPts val="2400"/>
              </a:spcBef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40235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1F2FC-0604-1058-5951-0BF7F8EC6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5E706D6-ECE5-3A4C-70E9-4974D18EF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Uzavření projektu - postup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CD547E-8726-1A98-9B69-D6491173D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72816"/>
            <a:ext cx="11017224" cy="475252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800" dirty="0"/>
              <a:t>Vyhodnocení splnění jednotlivých kritérií implementace předmětu se sbírá souhrnně za celou VŠE do centrální hodnotící metodické tabulky (přístup má jen fakultní metodik):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https://vse.sharepoint.com/sites/KoordinantmLMS/Lists/Metodick%20posudek%20transformace/skolitel.aspx</a:t>
            </a:r>
            <a:endParaRPr lang="cs-CZ" sz="1400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800" dirty="0"/>
              <a:t>Podklady pro tuto tabulku dodají fakultní metodici za jimi spravované předměty do celofakultní tabulky v MS Teams „LMS Moodle na FFÚ“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800" dirty="0"/>
              <a:t>Pro 100% hodnocení implementace předmětu musí mít tabulka všechna pole zelená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800" dirty="0"/>
              <a:t>Pro potřeby projektové dokumentace vyhotoví každý autor předmětu následující kopie obrazovek: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400" dirty="0"/>
              <a:t>1 x úvodní stránka předmětu v LMS Moodle s viditelným </a:t>
            </a:r>
            <a:r>
              <a:rPr lang="cs-CZ" sz="1400" dirty="0" err="1"/>
              <a:t>identem</a:t>
            </a:r>
            <a:r>
              <a:rPr lang="cs-CZ" sz="1400" dirty="0"/>
              <a:t>, názvem předmětu a jednotlivými hlavními moduly (bloky) předmětu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sz="1400" dirty="0"/>
              <a:t>2 x stránka, na které je v Moodle multimediální výstup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800" dirty="0"/>
              <a:t>Kopie obrazovek s názvem souboru začínajícím </a:t>
            </a:r>
            <a:r>
              <a:rPr lang="cs-CZ" sz="1800" dirty="0" err="1"/>
              <a:t>identem</a:t>
            </a:r>
            <a:r>
              <a:rPr lang="cs-CZ" sz="1800" dirty="0"/>
              <a:t> předmětu nahraje do adresáře „Kopie obrazovek“ ve fakultním MS Teamu „LMS Moodle na FFÚ“</a:t>
            </a:r>
          </a:p>
        </p:txBody>
      </p:sp>
    </p:spTree>
    <p:extLst>
      <p:ext uri="{BB962C8B-B14F-4D97-AF65-F5344CB8AC3E}">
        <p14:creationId xmlns:p14="http://schemas.microsoft.com/office/powerpoint/2010/main" val="425177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54463-96CD-D581-B99B-6CBAF0A79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FD12AAE-C7A9-A7BB-2176-3141C1EA1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Metodická tabulka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BEBE9E83-581B-AA94-9DD8-0348CA6875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75778"/>
              </p:ext>
            </p:extLst>
          </p:nvPr>
        </p:nvGraphicFramePr>
        <p:xfrm>
          <a:off x="413341" y="1772816"/>
          <a:ext cx="5112568" cy="4608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1784603768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7246839"/>
                    </a:ext>
                  </a:extLst>
                </a:gridCol>
              </a:tblGrid>
              <a:tr h="48227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Kurz obsahuje soubor multimediálních výstupů - např. animace, video, podcast, </a:t>
                      </a:r>
                      <a:r>
                        <a:rPr lang="cs-CZ" sz="1100" u="none" strike="noStrike" dirty="0" err="1">
                          <a:effectLst/>
                        </a:rPr>
                        <a:t>screencast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7391715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Kurz odpovídá sylabu a vzdělávacím cílům předmětu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5463218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Kurz je v souladu  s vypracovaným scénářem kurzu (transformační tabulkou)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8513438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Kurz obsahuje interaktivní činnosti (testy, úkoly, workshopy, fóra, Moodle přednášky)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9593542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Kurz obsahuje informaci o cílech a výsledcích učení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8169850"/>
                  </a:ext>
                </a:extLst>
              </a:tr>
              <a:tr h="48227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Kurz zahrnuje prvky formativního hodnocení  (sebehodnoticí aktivity - cvičné testy, workshopy s vazbou peer to peer, Moodle přednáška)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8120636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Výukové materiály a postupy naplňují kompetence uvedené v sylabu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0776366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Kurz obsahuje závěrečný dotazník pro evaluaci kurzu v Moodle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3630104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Materiály použité v kurzu odpovídají autorskému právu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0487962"/>
                  </a:ext>
                </a:extLst>
              </a:tr>
              <a:tr h="45549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Kurz byl pilotně odučen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04341143"/>
                  </a:ext>
                </a:extLst>
              </a:tr>
            </a:tbl>
          </a:graphicData>
        </a:graphic>
      </p:graphicFrame>
      <p:pic>
        <p:nvPicPr>
          <p:cNvPr id="9" name="Obrázek 8">
            <a:extLst>
              <a:ext uri="{FF2B5EF4-FFF2-40B4-BE49-F238E27FC236}">
                <a16:creationId xmlns:a16="http://schemas.microsoft.com/office/drawing/2014/main" id="{E6404996-5E3E-054C-F2D9-2A7BC9554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45" r="3750" b="7106"/>
          <a:stretch/>
        </p:blipFill>
        <p:spPr>
          <a:xfrm>
            <a:off x="5962785" y="620688"/>
            <a:ext cx="5821847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156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68541-04FE-F46E-92C3-0F9AA9A3E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46A1939-5B4C-DA6B-1C56-019871D2C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Uzavření projektu – časové milníky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9A7925A-328A-9507-6230-FA9B93F8F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72816"/>
            <a:ext cx="11017224" cy="475252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Multimediální výstupy by měla Katedra multimédií pedagogům předat nejpozději do 31. 3. 2024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Termíny předání hotových kurzů od pedagogů fakultním metodikům nejpozději </a:t>
            </a:r>
            <a:r>
              <a:rPr lang="cs-CZ" sz="1800" dirty="0">
                <a:highlight>
                  <a:srgbClr val="FFFF00"/>
                </a:highlight>
              </a:rPr>
              <a:t>do </a:t>
            </a:r>
            <a:r>
              <a:rPr lang="cs-CZ" sz="1800" b="1" dirty="0">
                <a:highlight>
                  <a:srgbClr val="FFFF00"/>
                </a:highlight>
              </a:rPr>
              <a:t>5. 4. 2024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Fakultní metodici předávají hlavní metodičce hotové kurzy nejpozději do </a:t>
            </a:r>
            <a:r>
              <a:rPr lang="cs-CZ" sz="1800" b="1" dirty="0"/>
              <a:t>15. 4. 2024</a:t>
            </a:r>
            <a:endParaRPr lang="cs-CZ" sz="1800" dirty="0"/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Kurz je hotový pokud obsahuje:</a:t>
            </a:r>
          </a:p>
          <a:p>
            <a:pPr marL="800100" lvl="1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400" dirty="0"/>
              <a:t>vložené multimediální výstupy</a:t>
            </a:r>
          </a:p>
          <a:p>
            <a:pPr marL="800100" lvl="1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400" dirty="0"/>
              <a:t>vytvořené screenshoty z LMS Moodle</a:t>
            </a:r>
          </a:p>
          <a:p>
            <a:pPr marL="800100" lvl="1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400" dirty="0"/>
              <a:t>aktualizovanou metodickou tabulku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Následně hlavní metodička kurzy projde a prokonzultuje s fakultními metodiky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Termín předání kompletních kurzů a hodnotící metodické tabulky projektové kanceláři je 30. 4. 2024.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Ve stejném termínu hlavní metodička předá výstupy i panu prorektorovi Hnátovi kvůli hodnocení za tuto etapu projektu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/>
              <a:t>Odměny najdou tvůrci v červnové výplatě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66336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77788-FDA9-0124-2150-99BB6A60F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559DE85-876D-6F24-2E0E-8AF02CA98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/>
          </a:bodyPr>
          <a:lstStyle/>
          <a:p>
            <a:r>
              <a:rPr lang="cs-CZ" dirty="0"/>
              <a:t>Nové funkcionality v Moodle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520A65-CE0F-BA84-F05D-95E8D303E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72816"/>
            <a:ext cx="11017224" cy="475252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2400" dirty="0" err="1"/>
              <a:t>Sledujte</a:t>
            </a:r>
            <a:r>
              <a:rPr lang="en-US" sz="2400" dirty="0"/>
              <a:t> SharePoint </a:t>
            </a:r>
            <a:r>
              <a:rPr lang="en-US" sz="2400" dirty="0" err="1"/>
              <a:t>implementace</a:t>
            </a:r>
            <a:r>
              <a:rPr lang="en-US" sz="2400" dirty="0"/>
              <a:t> LMS Moodle</a:t>
            </a:r>
            <a:endParaRPr lang="cs-CZ" sz="2400" dirty="0"/>
          </a:p>
          <a:p>
            <a:pPr lvl="1"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000" dirty="0">
                <a:hlinkClick r:id="rId2"/>
              </a:rPr>
              <a:t>https://vse.sharepoint.com/sites/Metodicka-podpora-NPO</a:t>
            </a:r>
            <a:r>
              <a:rPr lang="cs-CZ" sz="2000" dirty="0"/>
              <a:t> </a:t>
            </a:r>
          </a:p>
          <a:p>
            <a:pPr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400" dirty="0"/>
              <a:t>Příručka pro používání umělé inteligence</a:t>
            </a:r>
          </a:p>
          <a:p>
            <a:pPr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400" dirty="0"/>
              <a:t>Nové funkce v Moodle</a:t>
            </a:r>
          </a:p>
          <a:p>
            <a:pPr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400" dirty="0"/>
              <a:t>Návody na tvorbu obsahu</a:t>
            </a:r>
          </a:p>
          <a:p>
            <a:pPr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400" dirty="0"/>
              <a:t>Sekce pro tvorbu multimédií</a:t>
            </a:r>
          </a:p>
          <a:p>
            <a:pPr lvl="1">
              <a:lnSpc>
                <a:spcPct val="120000"/>
              </a:lnSpc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cs-CZ" sz="2000" dirty="0">
                <a:hlinkClick r:id="rId3"/>
              </a:rPr>
              <a:t>https://vse.sharepoint.com/sites/Metodicka-podpora-NPO/SitePages/KME.aspx</a:t>
            </a:r>
            <a:r>
              <a:rPr lang="cs-CZ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073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AA315-6E64-F7B8-2C31-0C2F0A4C6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0CD3F4-90E0-8BFB-836B-095D5859A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2636912"/>
            <a:ext cx="9505056" cy="22322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cs-CZ" sz="6600" dirty="0"/>
              <a:t>Dotazy a diskuse …</a:t>
            </a:r>
          </a:p>
        </p:txBody>
      </p:sp>
    </p:spTree>
    <p:extLst>
      <p:ext uri="{BB962C8B-B14F-4D97-AF65-F5344CB8AC3E}">
        <p14:creationId xmlns:p14="http://schemas.microsoft.com/office/powerpoint/2010/main" val="8906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41CC0997-5CBB-4E02-B910-C2860B52A422}" vid="{93FB5299-6EDC-48AE-9550-E9EB78944B60}"/>
    </a:ext>
  </a:extLst>
</a:theme>
</file>

<file path=ppt/theme/theme2.xml><?xml version="1.0" encoding="utf-8"?>
<a:theme xmlns:a="http://schemas.openxmlformats.org/drawingml/2006/main" name="1_Běžné stránk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A612E10-045A-440E-8E16-4CC4C194DCD8}"/>
    </a:ext>
  </a:extLst>
</a:theme>
</file>

<file path=ppt/theme/theme3.xml><?xml version="1.0" encoding="utf-8"?>
<a:theme xmlns:a="http://schemas.openxmlformats.org/drawingml/2006/main" name="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4.xml><?xml version="1.0" encoding="utf-8"?>
<a:theme xmlns:a="http://schemas.openxmlformats.org/drawingml/2006/main" name="1_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5.xml><?xml version="1.0" encoding="utf-8"?>
<a:theme xmlns:a="http://schemas.openxmlformats.org/drawingml/2006/main" name="2_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6.xml><?xml version="1.0" encoding="utf-8"?>
<a:theme xmlns:a="http://schemas.openxmlformats.org/drawingml/2006/main" name="1_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21F940E-7043-4895-9213-19A705D9358C}"/>
    </a:ext>
  </a:extLst>
</a:theme>
</file>

<file path=ppt/theme/theme7.xml><?xml version="1.0" encoding="utf-8"?>
<a:theme xmlns:a="http://schemas.openxmlformats.org/drawingml/2006/main" name="2_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21F940E-7043-4895-9213-19A705D9358C}"/>
    </a:ext>
  </a:extLst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2F6B353DC8F44AA56C9DA835DF1561" ma:contentTypeVersion="16" ma:contentTypeDescription="Vytvoří nový dokument" ma:contentTypeScope="" ma:versionID="9c26b60c6108ebeadeb1b9243e915c15">
  <xsd:schema xmlns:xsd="http://www.w3.org/2001/XMLSchema" xmlns:xs="http://www.w3.org/2001/XMLSchema" xmlns:p="http://schemas.microsoft.com/office/2006/metadata/properties" xmlns:ns2="e430a26d-0ebb-40c0-8b0f-589a80557ff5" xmlns:ns3="58ca483b-a394-4197-b810-821c39922362" targetNamespace="http://schemas.microsoft.com/office/2006/metadata/properties" ma:root="true" ma:fieldsID="be5848eecb3f4daf9a8063a9648720c1" ns2:_="" ns3:_="">
    <xsd:import namespace="e430a26d-0ebb-40c0-8b0f-589a80557ff5"/>
    <xsd:import namespace="58ca483b-a394-4197-b810-821c399223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30a26d-0ebb-40c0-8b0f-589a80557f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babb5542-b20f-476f-b885-dfe2db7716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a483b-a394-4197-b810-821c3992236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b19cd42-548a-44c1-8188-8a6e530be174}" ma:internalName="TaxCatchAll" ma:showField="CatchAllData" ma:web="58ca483b-a394-4197-b810-821c399223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ca483b-a394-4197-b810-821c39922362" xsi:nil="true"/>
    <lcf76f155ced4ddcb4097134ff3c332f xmlns="e430a26d-0ebb-40c0-8b0f-589a80557f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9FCD262-CA49-43FD-B7D7-84C80B99654C}"/>
</file>

<file path=customXml/itemProps2.xml><?xml version="1.0" encoding="utf-8"?>
<ds:datastoreItem xmlns:ds="http://schemas.openxmlformats.org/officeDocument/2006/customXml" ds:itemID="{59A5C73A-8328-4496-A4A7-5E886EAF0314}"/>
</file>

<file path=customXml/itemProps3.xml><?xml version="1.0" encoding="utf-8"?>
<ds:datastoreItem xmlns:ds="http://schemas.openxmlformats.org/officeDocument/2006/customXml" ds:itemID="{ABFC38E3-9ED7-4EDC-89E9-85BABA4EC883}"/>
</file>

<file path=docProps/app.xml><?xml version="1.0" encoding="utf-8"?>
<Properties xmlns="http://schemas.openxmlformats.org/officeDocument/2006/extended-properties" xmlns:vt="http://schemas.openxmlformats.org/officeDocument/2006/docPropsVTypes">
  <Template>FFU_CZ_16_9</Template>
  <TotalTime>11261</TotalTime>
  <Words>775</Words>
  <Application>Microsoft Office PowerPoint</Application>
  <PresentationFormat>Širokoúhlá obrazovka</PresentationFormat>
  <Paragraphs>90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9</vt:i4>
      </vt:variant>
    </vt:vector>
  </HeadingPairs>
  <TitlesOfParts>
    <vt:vector size="19" baseType="lpstr">
      <vt:lpstr>Arial</vt:lpstr>
      <vt:lpstr>Calibri</vt:lpstr>
      <vt:lpstr>Wingdings</vt:lpstr>
      <vt:lpstr>Mezititulek / Závěr</vt:lpstr>
      <vt:lpstr>1_Běžné stránky</vt:lpstr>
      <vt:lpstr>Úvodní snímek</vt:lpstr>
      <vt:lpstr>1_Úvodní snímek</vt:lpstr>
      <vt:lpstr>2_Úvodní snímek</vt:lpstr>
      <vt:lpstr>1_Mezititulek / Závěr</vt:lpstr>
      <vt:lpstr>2_Mezititulek / Závěr</vt:lpstr>
      <vt:lpstr> 4. etapa Implementace LMS Moodle na FFÚ </vt:lpstr>
      <vt:lpstr>Kde jsme a kam jdeme</vt:lpstr>
      <vt:lpstr>Tvorba multimediální výstupů</vt:lpstr>
      <vt:lpstr>Využití umělé inteligence</vt:lpstr>
      <vt:lpstr>Uzavření projektu - postup</vt:lpstr>
      <vt:lpstr>Metodická tabulka</vt:lpstr>
      <vt:lpstr>Uzavření projektu – časové milníky</vt:lpstr>
      <vt:lpstr>Nové funkcionality v Moodle</vt:lpstr>
      <vt:lpstr>Prezentace aplikace PowerPoint</vt:lpstr>
    </vt:vector>
  </TitlesOfParts>
  <Company>FFÚ VŠE v Prazew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Novela zákona o účetnictví 2016</dc:title>
  <dc:creator>Ladislav Mejzlík</dc:creator>
  <cp:keywords>Národní účetní rada</cp:keywords>
  <cp:lastModifiedBy>Ladislav Mejzlík</cp:lastModifiedBy>
  <cp:revision>365</cp:revision>
  <cp:lastPrinted>2020-01-08T13:34:38Z</cp:lastPrinted>
  <dcterms:created xsi:type="dcterms:W3CDTF">2011-11-15T16:33:16Z</dcterms:created>
  <dcterms:modified xsi:type="dcterms:W3CDTF">2024-02-15T07:18:09Z</dcterms:modified>
  <cp:category>6. ročník odborného semináře NÚR 2015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W_SaveText">
    <vt:lpwstr>Save to Notes</vt:lpwstr>
  </property>
  <property fmtid="{D5CDD505-2E9C-101B-9397-08002B2CF9AE}" pid="3" name="SW_SaveCloseOfficeText">
    <vt:lpwstr>Save and Close Office document</vt:lpwstr>
  </property>
  <property fmtid="{D5CDD505-2E9C-101B-9397-08002B2CF9AE}" pid="4" name="SW_SaveCloseText">
    <vt:lpwstr>Save and Close Notes document</vt:lpwstr>
  </property>
  <property fmtid="{D5CDD505-2E9C-101B-9397-08002B2CF9AE}" pid="5" name="SW_DocUNID">
    <vt:lpwstr>55DA0742FAE2A572C1257BE30034AE04</vt:lpwstr>
  </property>
  <property fmtid="{D5CDD505-2E9C-101B-9397-08002B2CF9AE}" pid="6" name="SW_DocHWND">
    <vt:r8>461470</vt:r8>
  </property>
  <property fmtid="{D5CDD505-2E9C-101B-9397-08002B2CF9AE}" pid="7" name="SW_IntOfficeMacros">
    <vt:lpwstr>Disabled</vt:lpwstr>
  </property>
  <property fmtid="{D5CDD505-2E9C-101B-9397-08002B2CF9AE}" pid="8" name="SW_CustomTitle">
    <vt:lpwstr/>
  </property>
  <property fmtid="{D5CDD505-2E9C-101B-9397-08002B2CF9AE}" pid="9" name="SW_DialogTitle">
    <vt:lpwstr>SWING Integrator for Notes and Office</vt:lpwstr>
  </property>
  <property fmtid="{D5CDD505-2E9C-101B-9397-08002B2CF9AE}" pid="10" name="SW_PromptText">
    <vt:lpwstr>Do you want to save?</vt:lpwstr>
  </property>
  <property fmtid="{D5CDD505-2E9C-101B-9397-08002B2CF9AE}" pid="11" name="SW_NewDocument">
    <vt:lpwstr/>
  </property>
  <property fmtid="{D5CDD505-2E9C-101B-9397-08002B2CF9AE}" pid="12" name="SW_VisibleVBAMacroMenuItems">
    <vt:r8>127</vt:r8>
  </property>
  <property fmtid="{D5CDD505-2E9C-101B-9397-08002B2CF9AE}" pid="13" name="SW_EnabledVBAMacroMenuItems">
    <vt:r8>127</vt:r8>
  </property>
  <property fmtid="{D5CDD505-2E9C-101B-9397-08002B2CF9AE}" pid="14" name="SW_AddinName">
    <vt:lpwstr>SWINGINTEGRATOR526000.PPA</vt:lpwstr>
  </property>
  <property fmtid="{D5CDD505-2E9C-101B-9397-08002B2CF9AE}" pid="15" name="ContentTypeId">
    <vt:lpwstr>0x0101003A2F6B353DC8F44AA56C9DA835DF1561</vt:lpwstr>
  </property>
</Properties>
</file>