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03" r:id="rId4"/>
    <p:sldMasterId id="2147484829" r:id="rId5"/>
    <p:sldMasterId id="2147484843" r:id="rId6"/>
    <p:sldMasterId id="2147484845" r:id="rId7"/>
    <p:sldMasterId id="2147484847" r:id="rId8"/>
    <p:sldMasterId id="2147484849" r:id="rId9"/>
    <p:sldMasterId id="2147484852" r:id="rId10"/>
  </p:sldMasterIdLst>
  <p:notesMasterIdLst>
    <p:notesMasterId r:id="rId28"/>
  </p:notesMasterIdLst>
  <p:handoutMasterIdLst>
    <p:handoutMasterId r:id="rId29"/>
  </p:handoutMasterIdLst>
  <p:sldIdLst>
    <p:sldId id="410" r:id="rId11"/>
    <p:sldId id="431" r:id="rId12"/>
    <p:sldId id="412" r:id="rId13"/>
    <p:sldId id="443" r:id="rId14"/>
    <p:sldId id="413" r:id="rId15"/>
    <p:sldId id="414" r:id="rId16"/>
    <p:sldId id="444" r:id="rId17"/>
    <p:sldId id="416" r:id="rId18"/>
    <p:sldId id="415" r:id="rId19"/>
    <p:sldId id="451" r:id="rId20"/>
    <p:sldId id="445" r:id="rId21"/>
    <p:sldId id="446" r:id="rId22"/>
    <p:sldId id="449" r:id="rId23"/>
    <p:sldId id="450" r:id="rId24"/>
    <p:sldId id="448" r:id="rId25"/>
    <p:sldId id="447" r:id="rId26"/>
    <p:sldId id="438" r:id="rId27"/>
  </p:sldIdLst>
  <p:sldSz cx="12192000" cy="6858000"/>
  <p:notesSz cx="6670675" cy="97774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0" userDrawn="1">
          <p15:clr>
            <a:srgbClr val="A4A3A4"/>
          </p15:clr>
        </p15:guide>
        <p15:guide id="2" pos="210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0062"/>
    <a:srgbClr val="E3E5E4"/>
    <a:srgbClr val="00A7EB"/>
    <a:srgbClr val="A80059"/>
    <a:srgbClr val="A8A8A8"/>
    <a:srgbClr val="FF9900"/>
    <a:srgbClr val="C1C1C1"/>
    <a:srgbClr val="A72963"/>
    <a:srgbClr val="FAB400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4" autoAdjust="0"/>
    <p:restoredTop sz="97468" autoAdjust="0"/>
  </p:normalViewPr>
  <p:slideViewPr>
    <p:cSldViewPr>
      <p:cViewPr varScale="1">
        <p:scale>
          <a:sx n="132" d="100"/>
          <a:sy n="132" d="100"/>
        </p:scale>
        <p:origin x="640" y="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26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85" d="100"/>
          <a:sy n="85" d="100"/>
        </p:scale>
        <p:origin x="3220" y="40"/>
      </p:cViewPr>
      <p:guideLst>
        <p:guide orient="horz" pos="3080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6.7578487579540367E-2"/>
          <c:y val="3.06571884324651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5BC4F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89E-48A4-BEAA-676A90133745}"/>
              </c:ext>
            </c:extLst>
          </c:dPt>
          <c:dPt>
            <c:idx val="1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89E-48A4-BEAA-676A90133745}"/>
              </c:ext>
            </c:extLst>
          </c:dPt>
          <c:dPt>
            <c:idx val="2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89E-48A4-BEAA-676A90133745}"/>
              </c:ext>
            </c:extLst>
          </c:dPt>
          <c:dPt>
            <c:idx val="3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89E-48A4-BEAA-676A90133745}"/>
              </c:ext>
            </c:extLst>
          </c:dPt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E-48A4-BEAA-676A90133745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rgbClr val="B10062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E-48A4-BEAA-676A90133745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rgbClr val="EB6608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89E-48A4-BEAA-676A90133745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00659B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List1!$E$2:$E$5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C89E-48A4-BEAA-676A90133745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rgbClr val="009881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List1!$F$2:$F$5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89E-48A4-BEAA-676A90133745}"/>
            </c:ext>
          </c:extLst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rgbClr val="5BC4F1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List1!$G$2:$G$5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C89E-48A4-BEAA-676A90133745}"/>
            </c:ext>
          </c:extLst>
        </c:ser>
        <c:ser>
          <c:idx val="6"/>
          <c:order val="6"/>
          <c:tx>
            <c:strRef>
              <c:f>List1!$H$1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E73088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List1!$H$2:$H$5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89E-48A4-BEAA-676A901337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6283247"/>
        <c:axId val="336943279"/>
      </c:barChart>
      <c:catAx>
        <c:axId val="336283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6943279"/>
        <c:crosses val="autoZero"/>
        <c:auto val="1"/>
        <c:lblAlgn val="ctr"/>
        <c:lblOffset val="100"/>
        <c:noMultiLvlLbl val="0"/>
      </c:catAx>
      <c:valAx>
        <c:axId val="336943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6283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DF39F4-CBD1-4009-942F-5F8C1F288A64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16F68F8B-0F60-43FA-9973-BC576E42F7A3}">
      <dgm:prSet phldrT="[Text]"/>
      <dgm:spPr>
        <a:solidFill>
          <a:schemeClr val="accent5"/>
        </a:solidFill>
        <a:ln>
          <a:solidFill>
            <a:srgbClr val="B10062"/>
          </a:solidFill>
        </a:ln>
      </dgm:spPr>
      <dgm:t>
        <a:bodyPr/>
        <a:lstStyle/>
        <a:p>
          <a:r>
            <a:rPr lang="cs-CZ" dirty="0"/>
            <a:t>1.</a:t>
          </a:r>
        </a:p>
      </dgm:t>
    </dgm:pt>
    <dgm:pt modelId="{FDDE9463-EE16-4095-A0E2-2067917E1CBD}" type="parTrans" cxnId="{585C26C1-3EF3-42C2-B618-DB53093D17FB}">
      <dgm:prSet/>
      <dgm:spPr/>
      <dgm:t>
        <a:bodyPr/>
        <a:lstStyle/>
        <a:p>
          <a:endParaRPr lang="cs-CZ"/>
        </a:p>
      </dgm:t>
    </dgm:pt>
    <dgm:pt modelId="{D4318635-89A9-48F6-9500-137B28C5A79C}" type="sibTrans" cxnId="{585C26C1-3EF3-42C2-B618-DB53093D17FB}">
      <dgm:prSet/>
      <dgm:spPr/>
      <dgm:t>
        <a:bodyPr/>
        <a:lstStyle/>
        <a:p>
          <a:endParaRPr lang="cs-CZ"/>
        </a:p>
      </dgm:t>
    </dgm:pt>
    <dgm:pt modelId="{4F5A1581-CF42-4F54-AFAE-7C07FE900B8D}">
      <dgm:prSet phldrT="[Text]"/>
      <dgm:spPr>
        <a:ln>
          <a:solidFill>
            <a:srgbClr val="B10062"/>
          </a:solidFill>
        </a:ln>
      </dgm:spPr>
      <dgm:t>
        <a:bodyPr/>
        <a:lstStyle/>
        <a:p>
          <a:r>
            <a:rPr lang="cs-CZ" dirty="0"/>
            <a:t>Připraveny, zkontrolovány a schváleny transformační tabulky</a:t>
          </a:r>
        </a:p>
      </dgm:t>
    </dgm:pt>
    <dgm:pt modelId="{458C3F85-A3DA-45C2-A683-E9B65F41A18F}" type="parTrans" cxnId="{1DD8FA26-110F-4928-B7D4-C337B486CA39}">
      <dgm:prSet/>
      <dgm:spPr/>
      <dgm:t>
        <a:bodyPr/>
        <a:lstStyle/>
        <a:p>
          <a:endParaRPr lang="cs-CZ"/>
        </a:p>
      </dgm:t>
    </dgm:pt>
    <dgm:pt modelId="{D986F336-20EE-4A99-8FB0-EAF098817D36}" type="sibTrans" cxnId="{1DD8FA26-110F-4928-B7D4-C337B486CA39}">
      <dgm:prSet/>
      <dgm:spPr/>
      <dgm:t>
        <a:bodyPr/>
        <a:lstStyle/>
        <a:p>
          <a:endParaRPr lang="cs-CZ"/>
        </a:p>
      </dgm:t>
    </dgm:pt>
    <dgm:pt modelId="{98DEF67E-5DB0-4EF8-97E9-D3F6D11FBD8F}">
      <dgm:prSet phldrT="[Text]"/>
      <dgm:spPr>
        <a:solidFill>
          <a:schemeClr val="accent4"/>
        </a:solidFill>
        <a:ln>
          <a:solidFill>
            <a:srgbClr val="B10062"/>
          </a:solidFill>
        </a:ln>
      </dgm:spPr>
      <dgm:t>
        <a:bodyPr/>
        <a:lstStyle/>
        <a:p>
          <a:r>
            <a:rPr lang="cs-CZ" dirty="0"/>
            <a:t>2.</a:t>
          </a:r>
        </a:p>
      </dgm:t>
    </dgm:pt>
    <dgm:pt modelId="{E6A794E7-A92E-45D9-B3AE-C43FDC95FE0A}" type="parTrans" cxnId="{7A4B7316-197C-44F5-9EE2-3827BA2F070E}">
      <dgm:prSet/>
      <dgm:spPr/>
      <dgm:t>
        <a:bodyPr/>
        <a:lstStyle/>
        <a:p>
          <a:endParaRPr lang="cs-CZ"/>
        </a:p>
      </dgm:t>
    </dgm:pt>
    <dgm:pt modelId="{C241FFAC-3E52-42A4-8DC3-7DE8DF060CC3}" type="sibTrans" cxnId="{7A4B7316-197C-44F5-9EE2-3827BA2F070E}">
      <dgm:prSet/>
      <dgm:spPr/>
      <dgm:t>
        <a:bodyPr/>
        <a:lstStyle/>
        <a:p>
          <a:endParaRPr lang="cs-CZ"/>
        </a:p>
      </dgm:t>
    </dgm:pt>
    <dgm:pt modelId="{DE9AFF4F-C8D6-4832-90A7-9A56B8473F78}">
      <dgm:prSet phldrT="[Text]"/>
      <dgm:spPr>
        <a:ln>
          <a:solidFill>
            <a:srgbClr val="B10062"/>
          </a:solidFill>
        </a:ln>
      </dgm:spPr>
      <dgm:t>
        <a:bodyPr/>
        <a:lstStyle/>
        <a:p>
          <a:r>
            <a:rPr lang="cs-CZ" dirty="0"/>
            <a:t>Natočení úvodních videi k jednotlivým předmětům</a:t>
          </a:r>
        </a:p>
      </dgm:t>
    </dgm:pt>
    <dgm:pt modelId="{23C24983-AB6C-408E-B159-9B7C99C41B6B}" type="parTrans" cxnId="{BADA4BBD-4784-4927-9D6C-0016A59C3FC7}">
      <dgm:prSet/>
      <dgm:spPr/>
      <dgm:t>
        <a:bodyPr/>
        <a:lstStyle/>
        <a:p>
          <a:endParaRPr lang="cs-CZ"/>
        </a:p>
      </dgm:t>
    </dgm:pt>
    <dgm:pt modelId="{A41E86FA-3B6F-4274-B57B-2DD04F284494}" type="sibTrans" cxnId="{BADA4BBD-4784-4927-9D6C-0016A59C3FC7}">
      <dgm:prSet/>
      <dgm:spPr/>
      <dgm:t>
        <a:bodyPr/>
        <a:lstStyle/>
        <a:p>
          <a:endParaRPr lang="cs-CZ"/>
        </a:p>
      </dgm:t>
    </dgm:pt>
    <dgm:pt modelId="{701ED2F9-3CC6-4365-BD26-04E531FB0677}">
      <dgm:prSet phldrT="[Text]"/>
      <dgm:spPr>
        <a:solidFill>
          <a:schemeClr val="accent6"/>
        </a:solidFill>
        <a:ln>
          <a:solidFill>
            <a:srgbClr val="B10062"/>
          </a:solidFill>
        </a:ln>
      </dgm:spPr>
      <dgm:t>
        <a:bodyPr/>
        <a:lstStyle/>
        <a:p>
          <a:r>
            <a:rPr lang="cs-CZ" dirty="0"/>
            <a:t>3.</a:t>
          </a:r>
        </a:p>
      </dgm:t>
    </dgm:pt>
    <dgm:pt modelId="{2104C271-901F-4CB4-AE96-ED1ECCE46EAC}" type="parTrans" cxnId="{53338354-4245-4263-AF01-749D13950B7F}">
      <dgm:prSet/>
      <dgm:spPr/>
      <dgm:t>
        <a:bodyPr/>
        <a:lstStyle/>
        <a:p>
          <a:endParaRPr lang="cs-CZ"/>
        </a:p>
      </dgm:t>
    </dgm:pt>
    <dgm:pt modelId="{80A2C2EF-32D2-4BCE-86EA-D886EB23F4E2}" type="sibTrans" cxnId="{53338354-4245-4263-AF01-749D13950B7F}">
      <dgm:prSet/>
      <dgm:spPr/>
      <dgm:t>
        <a:bodyPr/>
        <a:lstStyle/>
        <a:p>
          <a:endParaRPr lang="cs-CZ"/>
        </a:p>
      </dgm:t>
    </dgm:pt>
    <dgm:pt modelId="{FC981AB1-8DB1-4052-AD43-007B4BED2BE6}">
      <dgm:prSet phldrT="[Text]"/>
      <dgm:spPr>
        <a:ln>
          <a:solidFill>
            <a:srgbClr val="B10062"/>
          </a:solidFill>
        </a:ln>
      </dgm:spPr>
      <dgm:t>
        <a:bodyPr/>
        <a:lstStyle/>
        <a:p>
          <a:r>
            <a:rPr lang="cs-CZ" dirty="0" err="1"/>
            <a:t>Implemetnována</a:t>
          </a:r>
          <a:r>
            <a:rPr lang="cs-CZ" dirty="0"/>
            <a:t> celá transformační tabulka do živé výuky se studenty v zimním semestru 2023</a:t>
          </a:r>
        </a:p>
      </dgm:t>
    </dgm:pt>
    <dgm:pt modelId="{CC261D7B-CBBE-4074-A0E2-2D8AC4904E8F}" type="parTrans" cxnId="{5F523F86-D811-4896-9E1C-F2CDA3B3F7B9}">
      <dgm:prSet/>
      <dgm:spPr/>
      <dgm:t>
        <a:bodyPr/>
        <a:lstStyle/>
        <a:p>
          <a:endParaRPr lang="cs-CZ"/>
        </a:p>
      </dgm:t>
    </dgm:pt>
    <dgm:pt modelId="{94E09ACC-3E46-43A7-973F-B44A0FF3D479}" type="sibTrans" cxnId="{5F523F86-D811-4896-9E1C-F2CDA3B3F7B9}">
      <dgm:prSet/>
      <dgm:spPr/>
      <dgm:t>
        <a:bodyPr/>
        <a:lstStyle/>
        <a:p>
          <a:endParaRPr lang="cs-CZ"/>
        </a:p>
      </dgm:t>
    </dgm:pt>
    <dgm:pt modelId="{AF894B2C-B4FD-4839-8673-29ACF6915F31}">
      <dgm:prSet phldrT="[Text]"/>
      <dgm:spPr>
        <a:ln>
          <a:solidFill>
            <a:srgbClr val="B10062"/>
          </a:solidFill>
        </a:ln>
      </dgm:spPr>
      <dgm:t>
        <a:bodyPr/>
        <a:lstStyle/>
        <a:p>
          <a:r>
            <a:rPr lang="cs-CZ" dirty="0"/>
            <a:t>Provedeno školení LMS Moodle</a:t>
          </a:r>
        </a:p>
      </dgm:t>
    </dgm:pt>
    <dgm:pt modelId="{70679C12-2E54-455F-B3E7-B79E3F77ADCA}" type="parTrans" cxnId="{75AB0F3E-AE1B-425B-8F97-D4824EAF8886}">
      <dgm:prSet/>
      <dgm:spPr/>
      <dgm:t>
        <a:bodyPr/>
        <a:lstStyle/>
        <a:p>
          <a:endParaRPr lang="cs-CZ"/>
        </a:p>
      </dgm:t>
    </dgm:pt>
    <dgm:pt modelId="{EF58CE38-1AC5-451A-BE36-DDD4428F0267}" type="sibTrans" cxnId="{75AB0F3E-AE1B-425B-8F97-D4824EAF8886}">
      <dgm:prSet/>
      <dgm:spPr/>
      <dgm:t>
        <a:bodyPr/>
        <a:lstStyle/>
        <a:p>
          <a:endParaRPr lang="cs-CZ"/>
        </a:p>
      </dgm:t>
    </dgm:pt>
    <dgm:pt modelId="{173D2ADE-15EF-4C32-BF0D-6AB903AE8002}">
      <dgm:prSet phldrT="[Text]"/>
      <dgm:spPr>
        <a:ln>
          <a:solidFill>
            <a:srgbClr val="B10062"/>
          </a:solidFill>
        </a:ln>
      </dgm:spPr>
      <dgm:t>
        <a:bodyPr/>
        <a:lstStyle/>
        <a:p>
          <a:r>
            <a:rPr lang="cs-CZ" dirty="0"/>
            <a:t>Implementováno alespoň 25 % transformační tabulky do výuky se studenty v letním semestru 2023</a:t>
          </a:r>
        </a:p>
      </dgm:t>
    </dgm:pt>
    <dgm:pt modelId="{B76C577E-6CCB-4248-AA0F-9B29CD5F7F90}" type="parTrans" cxnId="{A9E8604E-68D4-4656-B27F-99A8A872351E}">
      <dgm:prSet/>
      <dgm:spPr/>
      <dgm:t>
        <a:bodyPr/>
        <a:lstStyle/>
        <a:p>
          <a:endParaRPr lang="cs-CZ"/>
        </a:p>
      </dgm:t>
    </dgm:pt>
    <dgm:pt modelId="{F4E61E40-C183-4D4A-8AFA-FBA3EDE6D5D6}" type="sibTrans" cxnId="{A9E8604E-68D4-4656-B27F-99A8A872351E}">
      <dgm:prSet/>
      <dgm:spPr/>
      <dgm:t>
        <a:bodyPr/>
        <a:lstStyle/>
        <a:p>
          <a:endParaRPr lang="cs-CZ"/>
        </a:p>
      </dgm:t>
    </dgm:pt>
    <dgm:pt modelId="{D746001A-AB86-4AF9-9B2E-4EC34C5369F3}" type="pres">
      <dgm:prSet presAssocID="{D5DF39F4-CBD1-4009-942F-5F8C1F288A64}" presName="linearFlow" presStyleCnt="0">
        <dgm:presLayoutVars>
          <dgm:dir/>
          <dgm:animLvl val="lvl"/>
          <dgm:resizeHandles val="exact"/>
        </dgm:presLayoutVars>
      </dgm:prSet>
      <dgm:spPr/>
    </dgm:pt>
    <dgm:pt modelId="{F29793B7-25C0-46C0-9CC6-21E8F54F5F27}" type="pres">
      <dgm:prSet presAssocID="{16F68F8B-0F60-43FA-9973-BC576E42F7A3}" presName="composite" presStyleCnt="0"/>
      <dgm:spPr/>
    </dgm:pt>
    <dgm:pt modelId="{E06956EB-CF4B-4F27-8277-B795485F1CDA}" type="pres">
      <dgm:prSet presAssocID="{16F68F8B-0F60-43FA-9973-BC576E42F7A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210C880A-CCDE-46BC-9DEE-4F0AA4898B33}" type="pres">
      <dgm:prSet presAssocID="{16F68F8B-0F60-43FA-9973-BC576E42F7A3}" presName="descendantText" presStyleLbl="alignAcc1" presStyleIdx="0" presStyleCnt="3">
        <dgm:presLayoutVars>
          <dgm:bulletEnabled val="1"/>
        </dgm:presLayoutVars>
      </dgm:prSet>
      <dgm:spPr/>
    </dgm:pt>
    <dgm:pt modelId="{4F75A466-DC8B-43D7-9AA6-5E8EA27422D6}" type="pres">
      <dgm:prSet presAssocID="{D4318635-89A9-48F6-9500-137B28C5A79C}" presName="sp" presStyleCnt="0"/>
      <dgm:spPr/>
    </dgm:pt>
    <dgm:pt modelId="{1536F51E-5F54-46F2-8D0F-423E06741AED}" type="pres">
      <dgm:prSet presAssocID="{98DEF67E-5DB0-4EF8-97E9-D3F6D11FBD8F}" presName="composite" presStyleCnt="0"/>
      <dgm:spPr/>
    </dgm:pt>
    <dgm:pt modelId="{F4615263-52C4-4D6C-B5E7-C1319F3BDB7F}" type="pres">
      <dgm:prSet presAssocID="{98DEF67E-5DB0-4EF8-97E9-D3F6D11FBD8F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212DFC11-5A9B-47B6-84B4-82411A3601BE}" type="pres">
      <dgm:prSet presAssocID="{98DEF67E-5DB0-4EF8-97E9-D3F6D11FBD8F}" presName="descendantText" presStyleLbl="alignAcc1" presStyleIdx="1" presStyleCnt="3">
        <dgm:presLayoutVars>
          <dgm:bulletEnabled val="1"/>
        </dgm:presLayoutVars>
      </dgm:prSet>
      <dgm:spPr/>
    </dgm:pt>
    <dgm:pt modelId="{017D12DD-CCB9-4DE8-A7D7-2B37497E1506}" type="pres">
      <dgm:prSet presAssocID="{C241FFAC-3E52-42A4-8DC3-7DE8DF060CC3}" presName="sp" presStyleCnt="0"/>
      <dgm:spPr/>
    </dgm:pt>
    <dgm:pt modelId="{6CA67E15-EACD-45B4-AF38-BED3B0F8614D}" type="pres">
      <dgm:prSet presAssocID="{701ED2F9-3CC6-4365-BD26-04E531FB0677}" presName="composite" presStyleCnt="0"/>
      <dgm:spPr/>
    </dgm:pt>
    <dgm:pt modelId="{C646E751-5643-453F-95B8-71DAC4207AC2}" type="pres">
      <dgm:prSet presAssocID="{701ED2F9-3CC6-4365-BD26-04E531FB067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15542091-5AB0-4A93-A043-E407B16AF9BF}" type="pres">
      <dgm:prSet presAssocID="{701ED2F9-3CC6-4365-BD26-04E531FB067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7A4B7316-197C-44F5-9EE2-3827BA2F070E}" srcId="{D5DF39F4-CBD1-4009-942F-5F8C1F288A64}" destId="{98DEF67E-5DB0-4EF8-97E9-D3F6D11FBD8F}" srcOrd="1" destOrd="0" parTransId="{E6A794E7-A92E-45D9-B3AE-C43FDC95FE0A}" sibTransId="{C241FFAC-3E52-42A4-8DC3-7DE8DF060CC3}"/>
    <dgm:cxn modelId="{1DD8FA26-110F-4928-B7D4-C337B486CA39}" srcId="{16F68F8B-0F60-43FA-9973-BC576E42F7A3}" destId="{4F5A1581-CF42-4F54-AFAE-7C07FE900B8D}" srcOrd="1" destOrd="0" parTransId="{458C3F85-A3DA-45C2-A683-E9B65F41A18F}" sibTransId="{D986F336-20EE-4A99-8FB0-EAF098817D36}"/>
    <dgm:cxn modelId="{F5C9D82C-7719-4D85-BA3C-DCA3F9DE26DA}" type="presOf" srcId="{98DEF67E-5DB0-4EF8-97E9-D3F6D11FBD8F}" destId="{F4615263-52C4-4D6C-B5E7-C1319F3BDB7F}" srcOrd="0" destOrd="0" presId="urn:microsoft.com/office/officeart/2005/8/layout/chevron2"/>
    <dgm:cxn modelId="{836E082E-0A4C-419A-A28C-B8D43D21181B}" type="presOf" srcId="{D5DF39F4-CBD1-4009-942F-5F8C1F288A64}" destId="{D746001A-AB86-4AF9-9B2E-4EC34C5369F3}" srcOrd="0" destOrd="0" presId="urn:microsoft.com/office/officeart/2005/8/layout/chevron2"/>
    <dgm:cxn modelId="{75AB0F3E-AE1B-425B-8F97-D4824EAF8886}" srcId="{16F68F8B-0F60-43FA-9973-BC576E42F7A3}" destId="{AF894B2C-B4FD-4839-8673-29ACF6915F31}" srcOrd="0" destOrd="0" parTransId="{70679C12-2E54-455F-B3E7-B79E3F77ADCA}" sibTransId="{EF58CE38-1AC5-451A-BE36-DDD4428F0267}"/>
    <dgm:cxn modelId="{BD04446C-A1E4-4292-8425-010165F21F0C}" type="presOf" srcId="{DE9AFF4F-C8D6-4832-90A7-9A56B8473F78}" destId="{212DFC11-5A9B-47B6-84B4-82411A3601BE}" srcOrd="0" destOrd="0" presId="urn:microsoft.com/office/officeart/2005/8/layout/chevron2"/>
    <dgm:cxn modelId="{A9E8604E-68D4-4656-B27F-99A8A872351E}" srcId="{98DEF67E-5DB0-4EF8-97E9-D3F6D11FBD8F}" destId="{173D2ADE-15EF-4C32-BF0D-6AB903AE8002}" srcOrd="1" destOrd="0" parTransId="{B76C577E-6CCB-4248-AA0F-9B29CD5F7F90}" sibTransId="{F4E61E40-C183-4D4A-8AFA-FBA3EDE6D5D6}"/>
    <dgm:cxn modelId="{7BAC4E6F-3E51-4179-A9C9-2D1FA83B2ED8}" type="presOf" srcId="{FC981AB1-8DB1-4052-AD43-007B4BED2BE6}" destId="{15542091-5AB0-4A93-A043-E407B16AF9BF}" srcOrd="0" destOrd="0" presId="urn:microsoft.com/office/officeart/2005/8/layout/chevron2"/>
    <dgm:cxn modelId="{53338354-4245-4263-AF01-749D13950B7F}" srcId="{D5DF39F4-CBD1-4009-942F-5F8C1F288A64}" destId="{701ED2F9-3CC6-4365-BD26-04E531FB0677}" srcOrd="2" destOrd="0" parTransId="{2104C271-901F-4CB4-AE96-ED1ECCE46EAC}" sibTransId="{80A2C2EF-32D2-4BCE-86EA-D886EB23F4E2}"/>
    <dgm:cxn modelId="{FDD6D97A-D256-4EF1-8952-7FD64274E467}" type="presOf" srcId="{173D2ADE-15EF-4C32-BF0D-6AB903AE8002}" destId="{212DFC11-5A9B-47B6-84B4-82411A3601BE}" srcOrd="0" destOrd="1" presId="urn:microsoft.com/office/officeart/2005/8/layout/chevron2"/>
    <dgm:cxn modelId="{5F523F86-D811-4896-9E1C-F2CDA3B3F7B9}" srcId="{701ED2F9-3CC6-4365-BD26-04E531FB0677}" destId="{FC981AB1-8DB1-4052-AD43-007B4BED2BE6}" srcOrd="0" destOrd="0" parTransId="{CC261D7B-CBBE-4074-A0E2-2D8AC4904E8F}" sibTransId="{94E09ACC-3E46-43A7-973F-B44A0FF3D479}"/>
    <dgm:cxn modelId="{C29C008D-2A5C-4FD1-ABF1-703E5379592D}" type="presOf" srcId="{4F5A1581-CF42-4F54-AFAE-7C07FE900B8D}" destId="{210C880A-CCDE-46BC-9DEE-4F0AA4898B33}" srcOrd="0" destOrd="1" presId="urn:microsoft.com/office/officeart/2005/8/layout/chevron2"/>
    <dgm:cxn modelId="{BADA4BBD-4784-4927-9D6C-0016A59C3FC7}" srcId="{98DEF67E-5DB0-4EF8-97E9-D3F6D11FBD8F}" destId="{DE9AFF4F-C8D6-4832-90A7-9A56B8473F78}" srcOrd="0" destOrd="0" parTransId="{23C24983-AB6C-408E-B159-9B7C99C41B6B}" sibTransId="{A41E86FA-3B6F-4274-B57B-2DD04F284494}"/>
    <dgm:cxn modelId="{BC2BA8BF-35AC-4CD6-B610-36D766D8D158}" type="presOf" srcId="{701ED2F9-3CC6-4365-BD26-04E531FB0677}" destId="{C646E751-5643-453F-95B8-71DAC4207AC2}" srcOrd="0" destOrd="0" presId="urn:microsoft.com/office/officeart/2005/8/layout/chevron2"/>
    <dgm:cxn modelId="{585C26C1-3EF3-42C2-B618-DB53093D17FB}" srcId="{D5DF39F4-CBD1-4009-942F-5F8C1F288A64}" destId="{16F68F8B-0F60-43FA-9973-BC576E42F7A3}" srcOrd="0" destOrd="0" parTransId="{FDDE9463-EE16-4095-A0E2-2067917E1CBD}" sibTransId="{D4318635-89A9-48F6-9500-137B28C5A79C}"/>
    <dgm:cxn modelId="{2EB5BECC-B0F1-4423-AE5A-9BEF34A8BBC0}" type="presOf" srcId="{AF894B2C-B4FD-4839-8673-29ACF6915F31}" destId="{210C880A-CCDE-46BC-9DEE-4F0AA4898B33}" srcOrd="0" destOrd="0" presId="urn:microsoft.com/office/officeart/2005/8/layout/chevron2"/>
    <dgm:cxn modelId="{A145CCF3-EA4A-41E5-9FE4-F97206C3C124}" type="presOf" srcId="{16F68F8B-0F60-43FA-9973-BC576E42F7A3}" destId="{E06956EB-CF4B-4F27-8277-B795485F1CDA}" srcOrd="0" destOrd="0" presId="urn:microsoft.com/office/officeart/2005/8/layout/chevron2"/>
    <dgm:cxn modelId="{FA3B19B7-C64C-4609-AE9F-B78298C7208B}" type="presParOf" srcId="{D746001A-AB86-4AF9-9B2E-4EC34C5369F3}" destId="{F29793B7-25C0-46C0-9CC6-21E8F54F5F27}" srcOrd="0" destOrd="0" presId="urn:microsoft.com/office/officeart/2005/8/layout/chevron2"/>
    <dgm:cxn modelId="{EFDFB500-8C81-43A8-B33D-0A7D7A8EE30B}" type="presParOf" srcId="{F29793B7-25C0-46C0-9CC6-21E8F54F5F27}" destId="{E06956EB-CF4B-4F27-8277-B795485F1CDA}" srcOrd="0" destOrd="0" presId="urn:microsoft.com/office/officeart/2005/8/layout/chevron2"/>
    <dgm:cxn modelId="{E6AB246E-53B0-4D3D-80D1-BD22E4550205}" type="presParOf" srcId="{F29793B7-25C0-46C0-9CC6-21E8F54F5F27}" destId="{210C880A-CCDE-46BC-9DEE-4F0AA4898B33}" srcOrd="1" destOrd="0" presId="urn:microsoft.com/office/officeart/2005/8/layout/chevron2"/>
    <dgm:cxn modelId="{9077FA2B-4A82-43BB-B3DF-10400112EFCD}" type="presParOf" srcId="{D746001A-AB86-4AF9-9B2E-4EC34C5369F3}" destId="{4F75A466-DC8B-43D7-9AA6-5E8EA27422D6}" srcOrd="1" destOrd="0" presId="urn:microsoft.com/office/officeart/2005/8/layout/chevron2"/>
    <dgm:cxn modelId="{117BBB49-76C6-4C72-9AA5-BF23AA557C8A}" type="presParOf" srcId="{D746001A-AB86-4AF9-9B2E-4EC34C5369F3}" destId="{1536F51E-5F54-46F2-8D0F-423E06741AED}" srcOrd="2" destOrd="0" presId="urn:microsoft.com/office/officeart/2005/8/layout/chevron2"/>
    <dgm:cxn modelId="{2796E144-4631-4B3F-916C-01B78BB75BFC}" type="presParOf" srcId="{1536F51E-5F54-46F2-8D0F-423E06741AED}" destId="{F4615263-52C4-4D6C-B5E7-C1319F3BDB7F}" srcOrd="0" destOrd="0" presId="urn:microsoft.com/office/officeart/2005/8/layout/chevron2"/>
    <dgm:cxn modelId="{CC3DE6F2-DBF5-41A3-A5E4-7FC5FA2EDAF8}" type="presParOf" srcId="{1536F51E-5F54-46F2-8D0F-423E06741AED}" destId="{212DFC11-5A9B-47B6-84B4-82411A3601BE}" srcOrd="1" destOrd="0" presId="urn:microsoft.com/office/officeart/2005/8/layout/chevron2"/>
    <dgm:cxn modelId="{2760EC63-CD30-4C6F-B03C-C3656E71D197}" type="presParOf" srcId="{D746001A-AB86-4AF9-9B2E-4EC34C5369F3}" destId="{017D12DD-CCB9-4DE8-A7D7-2B37497E1506}" srcOrd="3" destOrd="0" presId="urn:microsoft.com/office/officeart/2005/8/layout/chevron2"/>
    <dgm:cxn modelId="{E801E2BB-1F79-4E75-A342-B6210E2BC0E8}" type="presParOf" srcId="{D746001A-AB86-4AF9-9B2E-4EC34C5369F3}" destId="{6CA67E15-EACD-45B4-AF38-BED3B0F8614D}" srcOrd="4" destOrd="0" presId="urn:microsoft.com/office/officeart/2005/8/layout/chevron2"/>
    <dgm:cxn modelId="{2D7A8ABF-C503-4DAA-B134-55D5D3A48846}" type="presParOf" srcId="{6CA67E15-EACD-45B4-AF38-BED3B0F8614D}" destId="{C646E751-5643-453F-95B8-71DAC4207AC2}" srcOrd="0" destOrd="0" presId="urn:microsoft.com/office/officeart/2005/8/layout/chevron2"/>
    <dgm:cxn modelId="{8FAD4B38-F0FC-451E-9F5D-08DE77B00BCC}" type="presParOf" srcId="{6CA67E15-EACD-45B4-AF38-BED3B0F8614D}" destId="{15542091-5AB0-4A93-A043-E407B16AF9B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6956EB-CF4B-4F27-8277-B795485F1CDA}">
      <dsp:nvSpPr>
        <dsp:cNvPr id="0" name=""/>
        <dsp:cNvSpPr/>
      </dsp:nvSpPr>
      <dsp:spPr>
        <a:xfrm rot="5400000">
          <a:off x="-245874" y="248933"/>
          <a:ext cx="1639166" cy="1147416"/>
        </a:xfrm>
        <a:prstGeom prst="chevron">
          <a:avLst/>
        </a:prstGeom>
        <a:solidFill>
          <a:schemeClr val="accent5"/>
        </a:solidFill>
        <a:ln w="12700" cap="flat" cmpd="sng" algn="ctr">
          <a:solidFill>
            <a:srgbClr val="B1006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1.</a:t>
          </a:r>
        </a:p>
      </dsp:txBody>
      <dsp:txXfrm rot="-5400000">
        <a:off x="1" y="576766"/>
        <a:ext cx="1147416" cy="491750"/>
      </dsp:txXfrm>
    </dsp:sp>
    <dsp:sp modelId="{210C880A-CCDE-46BC-9DEE-4F0AA4898B33}">
      <dsp:nvSpPr>
        <dsp:cNvPr id="0" name=""/>
        <dsp:cNvSpPr/>
      </dsp:nvSpPr>
      <dsp:spPr>
        <a:xfrm rot="5400000">
          <a:off x="5153547" y="-4003072"/>
          <a:ext cx="1065458" cy="90777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1006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Provedeno školení LMS Moodle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Připraveny, zkontrolovány a schváleny transformační tabulky</a:t>
          </a:r>
        </a:p>
      </dsp:txBody>
      <dsp:txXfrm rot="-5400000">
        <a:off x="1147417" y="55069"/>
        <a:ext cx="9025708" cy="961436"/>
      </dsp:txXfrm>
    </dsp:sp>
    <dsp:sp modelId="{F4615263-52C4-4D6C-B5E7-C1319F3BDB7F}">
      <dsp:nvSpPr>
        <dsp:cNvPr id="0" name=""/>
        <dsp:cNvSpPr/>
      </dsp:nvSpPr>
      <dsp:spPr>
        <a:xfrm rot="5400000">
          <a:off x="-245874" y="1694543"/>
          <a:ext cx="1639166" cy="1147416"/>
        </a:xfrm>
        <a:prstGeom prst="chevron">
          <a:avLst/>
        </a:prstGeom>
        <a:solidFill>
          <a:schemeClr val="accent4"/>
        </a:solidFill>
        <a:ln w="12700" cap="flat" cmpd="sng" algn="ctr">
          <a:solidFill>
            <a:srgbClr val="B1006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2.</a:t>
          </a:r>
        </a:p>
      </dsp:txBody>
      <dsp:txXfrm rot="-5400000">
        <a:off x="1" y="2022376"/>
        <a:ext cx="1147416" cy="491750"/>
      </dsp:txXfrm>
    </dsp:sp>
    <dsp:sp modelId="{212DFC11-5A9B-47B6-84B4-82411A3601BE}">
      <dsp:nvSpPr>
        <dsp:cNvPr id="0" name=""/>
        <dsp:cNvSpPr/>
      </dsp:nvSpPr>
      <dsp:spPr>
        <a:xfrm rot="5400000">
          <a:off x="5153547" y="-2557461"/>
          <a:ext cx="1065458" cy="90777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1006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Natočení úvodních videi k jednotlivým předmětům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Implementováno alespoň 25 % transformační tabulky do výuky se studenty v letním semestru 2023</a:t>
          </a:r>
        </a:p>
      </dsp:txBody>
      <dsp:txXfrm rot="-5400000">
        <a:off x="1147417" y="1500680"/>
        <a:ext cx="9025708" cy="961436"/>
      </dsp:txXfrm>
    </dsp:sp>
    <dsp:sp modelId="{C646E751-5643-453F-95B8-71DAC4207AC2}">
      <dsp:nvSpPr>
        <dsp:cNvPr id="0" name=""/>
        <dsp:cNvSpPr/>
      </dsp:nvSpPr>
      <dsp:spPr>
        <a:xfrm rot="5400000">
          <a:off x="-245874" y="3140153"/>
          <a:ext cx="1639166" cy="1147416"/>
        </a:xfrm>
        <a:prstGeom prst="chevron">
          <a:avLst/>
        </a:prstGeom>
        <a:solidFill>
          <a:schemeClr val="accent6"/>
        </a:solidFill>
        <a:ln w="12700" cap="flat" cmpd="sng" algn="ctr">
          <a:solidFill>
            <a:srgbClr val="B1006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dirty="0"/>
            <a:t>3.</a:t>
          </a:r>
        </a:p>
      </dsp:txBody>
      <dsp:txXfrm rot="-5400000">
        <a:off x="1" y="3467986"/>
        <a:ext cx="1147416" cy="491750"/>
      </dsp:txXfrm>
    </dsp:sp>
    <dsp:sp modelId="{15542091-5AB0-4A93-A043-E407B16AF9BF}">
      <dsp:nvSpPr>
        <dsp:cNvPr id="0" name=""/>
        <dsp:cNvSpPr/>
      </dsp:nvSpPr>
      <dsp:spPr>
        <a:xfrm rot="5400000">
          <a:off x="5153547" y="-1111851"/>
          <a:ext cx="1065458" cy="90777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1006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 err="1"/>
            <a:t>Implemetnována</a:t>
          </a:r>
          <a:r>
            <a:rPr lang="cs-CZ" sz="2100" kern="1200" dirty="0"/>
            <a:t> celá transformační tabulka do živé výuky se studenty v zimním semestru 2023</a:t>
          </a:r>
        </a:p>
      </dsp:txBody>
      <dsp:txXfrm rot="-5400000">
        <a:off x="1147417" y="2946290"/>
        <a:ext cx="9025708" cy="961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297496" y="9497720"/>
            <a:ext cx="1371596" cy="278123"/>
          </a:xfrm>
          <a:prstGeom prst="rect">
            <a:avLst/>
          </a:prstGeom>
        </p:spPr>
        <p:txBody>
          <a:bodyPr vert="horz" lIns="89405" tIns="44703" rIns="89405" bIns="44703" rtlCol="0" anchor="b"/>
          <a:lstStyle>
            <a:lvl1pPr algn="r">
              <a:defRPr sz="1300"/>
            </a:lvl1pPr>
          </a:lstStyle>
          <a:p>
            <a:pPr>
              <a:defRPr/>
            </a:pPr>
            <a:fld id="{EF59F85C-6A3A-47B8-87CC-14EF23905D95}" type="slidenum">
              <a:rPr lang="cs-CZ" sz="1200" b="1"/>
              <a:pPr>
                <a:defRPr/>
              </a:pPr>
              <a:t>‹#›</a:t>
            </a:fld>
            <a:endParaRPr lang="cs-CZ" sz="1200" b="1"/>
          </a:p>
        </p:txBody>
      </p:sp>
    </p:spTree>
    <p:extLst>
      <p:ext uri="{BB962C8B-B14F-4D97-AF65-F5344CB8AC3E}">
        <p14:creationId xmlns:p14="http://schemas.microsoft.com/office/powerpoint/2010/main" val="423642966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4613" y="731838"/>
            <a:ext cx="6521450" cy="366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405" tIns="44703" rIns="89405" bIns="44703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8498" y="4644903"/>
            <a:ext cx="5335269" cy="4399520"/>
          </a:xfrm>
          <a:prstGeom prst="rect">
            <a:avLst/>
          </a:prstGeom>
        </p:spPr>
        <p:txBody>
          <a:bodyPr vert="horz" lIns="89405" tIns="44703" rIns="89405" bIns="44703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9150" y="9288232"/>
            <a:ext cx="2889938" cy="487613"/>
          </a:xfrm>
          <a:prstGeom prst="rect">
            <a:avLst/>
          </a:prstGeom>
        </p:spPr>
        <p:txBody>
          <a:bodyPr vert="horz" lIns="89405" tIns="44703" rIns="89405" bIns="44703" rtlCol="0" anchor="b"/>
          <a:lstStyle>
            <a:lvl1pPr algn="r">
              <a:defRPr sz="1300"/>
            </a:lvl1pPr>
          </a:lstStyle>
          <a:p>
            <a:pPr>
              <a:defRPr/>
            </a:pPr>
            <a:fld id="{6C7082E8-BEA3-4232-BA4E-98D9A6F4F3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204895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4613" y="731838"/>
            <a:ext cx="6521450" cy="3668712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>
          <a:xfrm>
            <a:off x="2" y="5"/>
            <a:ext cx="2891526" cy="48918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cs-CZ" dirty="0"/>
              <a:t>Katedra finančního účetnictví Fakulty financí a účetnictví VŠE v Praze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>
          <a:xfrm>
            <a:off x="3779150" y="5"/>
            <a:ext cx="2889938" cy="48918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cs-CZ" dirty="0"/>
              <a:t>28.11.2015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>
          <a:xfrm>
            <a:off x="2" y="9288232"/>
            <a:ext cx="2891526" cy="4876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cs-CZ" dirty="0"/>
              <a:t>15. ročník pedagogické konference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C7082E8-BEA3-4232-BA4E-98D9A6F4F3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18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1" y="1975953"/>
            <a:ext cx="10515601" cy="1782150"/>
          </a:xfrm>
          <a:prstGeom prst="rect">
            <a:avLst/>
          </a:prstGeom>
        </p:spPr>
        <p:txBody>
          <a:bodyPr anchor="t"/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Mezititulek/závěr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72403"/>
            <a:ext cx="10515600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id="{BF02F195-D888-4581-96B8-A29D817DBA7C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1850" y="5610912"/>
            <a:ext cx="1052195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4967EA19-58C2-424C-9B81-C82D34D2316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1850" y="5997222"/>
            <a:ext cx="1052195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jmeno.prijmeni@vse.cz</a:t>
            </a:r>
          </a:p>
        </p:txBody>
      </p:sp>
    </p:spTree>
    <p:extLst>
      <p:ext uri="{BB962C8B-B14F-4D97-AF65-F5344CB8AC3E}">
        <p14:creationId xmlns:p14="http://schemas.microsoft.com/office/powerpoint/2010/main" val="22624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vz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9841DB2C-4E87-4F77-9936-DB53842AFF3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46708635"/>
              </p:ext>
            </p:extLst>
          </p:nvPr>
        </p:nvGraphicFramePr>
        <p:xfrm>
          <a:off x="838201" y="2152650"/>
          <a:ext cx="10372722" cy="3605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9914">
                  <a:extLst>
                    <a:ext uri="{9D8B030D-6E8A-4147-A177-3AD203B41FA5}">
                      <a16:colId xmlns:a16="http://schemas.microsoft.com/office/drawing/2014/main" val="1219353005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4046355216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1360489622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2421545816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445562066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4004064892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1769508777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3799914238"/>
                    </a:ext>
                  </a:extLst>
                </a:gridCol>
                <a:gridCol w="1173410">
                  <a:extLst>
                    <a:ext uri="{9D8B030D-6E8A-4147-A177-3AD203B41FA5}">
                      <a16:colId xmlns:a16="http://schemas.microsoft.com/office/drawing/2014/main" val="1835371581"/>
                    </a:ext>
                  </a:extLst>
                </a:gridCol>
              </a:tblGrid>
              <a:tr h="450667"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Sloupec</a:t>
                      </a:r>
                    </a:p>
                  </a:txBody>
                  <a:tcPr anchor="ctr">
                    <a:solidFill>
                      <a:srgbClr val="B100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504544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812970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039754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737182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019941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095225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294286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řádek</a:t>
                      </a:r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D6C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52544"/>
                  </a:ext>
                </a:extLst>
              </a:tr>
            </a:tbl>
          </a:graphicData>
        </a:graphic>
      </p:graphicFrame>
      <p:sp>
        <p:nvSpPr>
          <p:cNvPr id="14" name="Nadpis 1">
            <a:extLst>
              <a:ext uri="{FF2B5EF4-FFF2-40B4-BE49-F238E27FC236}">
                <a16:creationId xmlns:a16="http://schemas.microsoft.com/office/drawing/2014/main" id="{3595AC0D-E641-4E07-B2CB-74274830B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0016"/>
            <a:ext cx="10372725" cy="68995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symbol pro datum 3">
            <a:extLst>
              <a:ext uri="{FF2B5EF4-FFF2-40B4-BE49-F238E27FC236}">
                <a16:creationId xmlns:a16="http://schemas.microsoft.com/office/drawing/2014/main" id="{7B269BC0-0DEE-443B-8363-FD7BE9AA24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1" name="Zástupný symbol pro zápatí 4">
            <a:extLst>
              <a:ext uri="{FF2B5EF4-FFF2-40B4-BE49-F238E27FC236}">
                <a16:creationId xmlns:a16="http://schemas.microsoft.com/office/drawing/2014/main" id="{617BBCA8-0FC2-4D08-A4DD-4D26222718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058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75CB4D-7416-4123-83CE-C769D1CEF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0998F7-E90D-471F-891C-0FD12349B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3689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0F5FE98-251D-4D3C-B8B7-DADD6DEB8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2989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1" name="Zástupný symbol pro datum 3">
            <a:extLst>
              <a:ext uri="{FF2B5EF4-FFF2-40B4-BE49-F238E27FC236}">
                <a16:creationId xmlns:a16="http://schemas.microsoft.com/office/drawing/2014/main" id="{07866220-AC5E-4CB8-BE1F-4308D6F22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2" name="Zástupný symbol pro zápatí 4">
            <a:extLst>
              <a:ext uri="{FF2B5EF4-FFF2-40B4-BE49-F238E27FC236}">
                <a16:creationId xmlns:a16="http://schemas.microsoft.com/office/drawing/2014/main" id="{444D1E82-F3EE-45EF-BACE-B77C9CBA0B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372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697884-28AE-4700-9C13-68750D37E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173077C-429C-4C0E-8F05-9FFAC62D14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53689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7844AFA-992F-4BE4-ABDB-10F592A44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2989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8" name="Zástupný symbol pro datum 3">
            <a:extLst>
              <a:ext uri="{FF2B5EF4-FFF2-40B4-BE49-F238E27FC236}">
                <a16:creationId xmlns:a16="http://schemas.microsoft.com/office/drawing/2014/main" id="{C59CE2F5-6ECF-4832-96C8-ABDAFFDCA0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9" name="Zástupný symbol pro zápatí 4">
            <a:extLst>
              <a:ext uri="{FF2B5EF4-FFF2-40B4-BE49-F238E27FC236}">
                <a16:creationId xmlns:a16="http://schemas.microsoft.com/office/drawing/2014/main" id="{746D8E53-2018-47C3-879C-5A7532BD13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086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8999" y="2395053"/>
            <a:ext cx="104775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291503"/>
            <a:ext cx="10452101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81BAA26F-08C3-447A-8996-4C1B5FF5742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B10062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4" name="Zástupný text 2">
            <a:extLst>
              <a:ext uri="{FF2B5EF4-FFF2-40B4-BE49-F238E27FC236}">
                <a16:creationId xmlns:a16="http://schemas.microsoft.com/office/drawing/2014/main" id="{CD40B0FE-9D15-4EDA-9214-669D1D9001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4A4A49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341827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8999" y="2395053"/>
            <a:ext cx="104775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291503"/>
            <a:ext cx="10452101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81BAA26F-08C3-447A-8996-4C1B5FF5742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B10062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4" name="Zástupný text 2">
            <a:extLst>
              <a:ext uri="{FF2B5EF4-FFF2-40B4-BE49-F238E27FC236}">
                <a16:creationId xmlns:a16="http://schemas.microsoft.com/office/drawing/2014/main" id="{CD40B0FE-9D15-4EDA-9214-669D1D9001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4A4A49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281891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8999" y="2395053"/>
            <a:ext cx="104775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291503"/>
            <a:ext cx="10452101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81BAA26F-08C3-447A-8996-4C1B5FF5742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B10062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4" name="Zástupný text 2">
            <a:extLst>
              <a:ext uri="{FF2B5EF4-FFF2-40B4-BE49-F238E27FC236}">
                <a16:creationId xmlns:a16="http://schemas.microsoft.com/office/drawing/2014/main" id="{CD40B0FE-9D15-4EDA-9214-669D1D90014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4A4A49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14797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199" y="2395053"/>
            <a:ext cx="105156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Mezititulek/závěr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3600" y="4291503"/>
            <a:ext cx="10502900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6" name="Zástupný text 2">
            <a:extLst>
              <a:ext uri="{FF2B5EF4-FFF2-40B4-BE49-F238E27FC236}">
                <a16:creationId xmlns:a16="http://schemas.microsoft.com/office/drawing/2014/main" id="{63580283-785B-4CDC-8052-CF0E1942C6B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FFB3DF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F9C36A5B-A45A-4474-B53C-DA4D0EE22B4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58044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1" y="1975953"/>
            <a:ext cx="10515601" cy="1782150"/>
          </a:xfrm>
          <a:prstGeom prst="rect">
            <a:avLst/>
          </a:prstGeom>
        </p:spPr>
        <p:txBody>
          <a:bodyPr anchor="t"/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Mezititulek/závěr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72403"/>
            <a:ext cx="10515600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id="{BF02F195-D888-4581-96B8-A29D817DBA7C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1850" y="5610912"/>
            <a:ext cx="1052195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4967EA19-58C2-424C-9B81-C82D34D2316E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1850" y="5997222"/>
            <a:ext cx="10521951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jmeno.prijmeni@vse.cz</a:t>
            </a:r>
          </a:p>
        </p:txBody>
      </p:sp>
    </p:spTree>
    <p:extLst>
      <p:ext uri="{BB962C8B-B14F-4D97-AF65-F5344CB8AC3E}">
        <p14:creationId xmlns:p14="http://schemas.microsoft.com/office/powerpoint/2010/main" val="257286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0BA3F175-6B74-46FC-A690-6F7A9E7826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199" y="2395053"/>
            <a:ext cx="105156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Mezititulek/závěr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FBB8144F-22A8-42E6-93DC-373FCBE98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3600" y="4291503"/>
            <a:ext cx="10502900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6" name="Zástupný text 2">
            <a:extLst>
              <a:ext uri="{FF2B5EF4-FFF2-40B4-BE49-F238E27FC236}">
                <a16:creationId xmlns:a16="http://schemas.microsoft.com/office/drawing/2014/main" id="{63580283-785B-4CDC-8052-CF0E1942C6B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FFB3DF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Jméno a příjmení autora</a:t>
            </a: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F9C36A5B-A45A-4474-B53C-DA4D0EE22B4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Název katedry / oddělení</a:t>
            </a:r>
          </a:p>
        </p:txBody>
      </p:sp>
    </p:spTree>
    <p:extLst>
      <p:ext uri="{BB962C8B-B14F-4D97-AF65-F5344CB8AC3E}">
        <p14:creationId xmlns:p14="http://schemas.microsoft.com/office/powerpoint/2010/main" val="270708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FEBE9D-4844-416F-A47B-E71F5CB39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6471AA-641D-48E4-895F-2C70DDA44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" name="Zástupný symbol pro datum 3">
            <a:extLst>
              <a:ext uri="{FF2B5EF4-FFF2-40B4-BE49-F238E27FC236}">
                <a16:creationId xmlns:a16="http://schemas.microsoft.com/office/drawing/2014/main" id="{3063A1A1-F3E6-42BA-AACD-3260810A1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1" name="Zástupný symbol pro zápatí 4">
            <a:extLst>
              <a:ext uri="{FF2B5EF4-FFF2-40B4-BE49-F238E27FC236}">
                <a16:creationId xmlns:a16="http://schemas.microsoft.com/office/drawing/2014/main" id="{2227C26D-5C70-4A37-8767-77E336C75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690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AB441-3D76-4218-81BE-D7E4F3F92A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A84F63F-E322-46AC-A5C6-E1540E1BD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371828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FA8AAD-C4A1-48ED-8D79-3AB4069FE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D2D865-A902-4D7C-A0B5-B2C4BB195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7668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91523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401FF8-98E7-49CB-8B33-E139EF39E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F8276E-A998-4BB7-B53A-49EC37A410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53072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5672645-DFF8-41C8-8BAC-5F24D188F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53072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1" name="Zástupný symbol pro datum 3">
            <a:extLst>
              <a:ext uri="{FF2B5EF4-FFF2-40B4-BE49-F238E27FC236}">
                <a16:creationId xmlns:a16="http://schemas.microsoft.com/office/drawing/2014/main" id="{465D03DF-090D-4674-AC2D-0D15FA9771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2" name="Zástupný symbol pro zápatí 4">
            <a:extLst>
              <a:ext uri="{FF2B5EF4-FFF2-40B4-BE49-F238E27FC236}">
                <a16:creationId xmlns:a16="http://schemas.microsoft.com/office/drawing/2014/main" id="{F4BF6E54-09F7-48BA-AF53-2D0AD31AD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034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E112A9-1FE6-4496-81B4-0842D25D8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128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F9BFB9E-5D3E-46B3-ABDB-B7E57DAC61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6502C15-7789-4EE7-A643-5A633ABA3C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4"/>
            <a:ext cx="5157787" cy="38512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6F85072-0475-4304-BE03-A72EA7AC39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F1610A2-3C29-4B70-AF60-C2A3EBCE30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85127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3" name="Zástupný symbol pro datum 3">
            <a:extLst>
              <a:ext uri="{FF2B5EF4-FFF2-40B4-BE49-F238E27FC236}">
                <a16:creationId xmlns:a16="http://schemas.microsoft.com/office/drawing/2014/main" id="{9B928E8B-57D6-48B4-82FC-805116C2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8B11FA45-8819-41BB-BAE1-419DC4AEF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171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843D58-00E6-4F74-B46F-884BB0737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datum 3">
            <a:extLst>
              <a:ext uri="{FF2B5EF4-FFF2-40B4-BE49-F238E27FC236}">
                <a16:creationId xmlns:a16="http://schemas.microsoft.com/office/drawing/2014/main" id="{235EA82F-55CA-4294-83D5-73A4763699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0" name="Zástupný symbol pro zápatí 4">
            <a:extLst>
              <a:ext uri="{FF2B5EF4-FFF2-40B4-BE49-F238E27FC236}">
                <a16:creationId xmlns:a16="http://schemas.microsoft.com/office/drawing/2014/main" id="{ED5369DD-4684-4257-B064-8461F4AE7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858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Graf vz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843D58-00E6-4F74-B46F-884BB0737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FF338457-0F25-4F8D-9749-8A5018FD94B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936763652"/>
              </p:ext>
            </p:extLst>
          </p:nvPr>
        </p:nvGraphicFramePr>
        <p:xfrm>
          <a:off x="838200" y="1990725"/>
          <a:ext cx="10372724" cy="4147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Zástupný symbol pro datum 3">
            <a:extLst>
              <a:ext uri="{FF2B5EF4-FFF2-40B4-BE49-F238E27FC236}">
                <a16:creationId xmlns:a16="http://schemas.microsoft.com/office/drawing/2014/main" id="{7CA0DD52-A52E-49EA-A8A5-E530F1AC3E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1" name="Zástupný symbol pro zápatí 4">
            <a:extLst>
              <a:ext uri="{FF2B5EF4-FFF2-40B4-BE49-F238E27FC236}">
                <a16:creationId xmlns:a16="http://schemas.microsoft.com/office/drawing/2014/main" id="{E1A2B1DC-3F39-4D84-B753-317E8600D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899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3595AC0D-E641-4E07-B2CB-74274830B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0016"/>
            <a:ext cx="10372725" cy="68995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datum 3">
            <a:extLst>
              <a:ext uri="{FF2B5EF4-FFF2-40B4-BE49-F238E27FC236}">
                <a16:creationId xmlns:a16="http://schemas.microsoft.com/office/drawing/2014/main" id="{546B6DD1-180A-4A96-8EB1-7CC3FD95C6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0" name="Zástupný symbol pro zápatí 4">
            <a:extLst>
              <a:ext uri="{FF2B5EF4-FFF2-40B4-BE49-F238E27FC236}">
                <a16:creationId xmlns:a16="http://schemas.microsoft.com/office/drawing/2014/main" id="{E848B82E-7EE9-49D1-8ADB-AF09BD814C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32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3.png"/><Relationship Id="rId18" Type="http://schemas.openxmlformats.org/officeDocument/2006/relationships/image" Target="../media/image8.sv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6.svg"/><Relationship Id="rId20" Type="http://schemas.openxmlformats.org/officeDocument/2006/relationships/image" Target="../media/image10.sv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1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4.sv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sv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sv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sv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05BFAC44-A1F8-4270-A8A3-A794445934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8" name="Zástupný symbol pro datum 4">
            <a:extLst>
              <a:ext uri="{FF2B5EF4-FFF2-40B4-BE49-F238E27FC236}">
                <a16:creationId xmlns:a16="http://schemas.microsoft.com/office/drawing/2014/main" id="{17C41DF0-B4E1-4754-8812-85DF68EFE5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01056"/>
            <a:ext cx="1091444" cy="317404"/>
          </a:xfrm>
          <a:prstGeom prst="rect">
            <a:avLst/>
          </a:prstGeom>
        </p:spPr>
        <p:txBody>
          <a:bodyPr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9" name="Zástupný symbol pro zápatí 5">
            <a:extLst>
              <a:ext uri="{FF2B5EF4-FFF2-40B4-BE49-F238E27FC236}">
                <a16:creationId xmlns:a16="http://schemas.microsoft.com/office/drawing/2014/main" id="{26CEEC5F-CB54-4998-AD28-ACEAB6EE70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1444" y="6499606"/>
            <a:ext cx="10009112" cy="318855"/>
          </a:xfrm>
          <a:prstGeom prst="rect">
            <a:avLst/>
          </a:prstGeom>
        </p:spPr>
        <p:txBody>
          <a:bodyPr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10" name="Zástupný nadpis 1">
            <a:extLst>
              <a:ext uri="{FF2B5EF4-FFF2-40B4-BE49-F238E27FC236}">
                <a16:creationId xmlns:a16="http://schemas.microsoft.com/office/drawing/2014/main" id="{3DD2D939-5FFB-4E51-9F1B-B3A4F61FC5C9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88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4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4A4A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B10062"/>
        </a:buClr>
        <a:buFont typeface="Arial" panose="020B0604020202020204" pitchFamily="34" charset="0"/>
        <a:buChar char="•"/>
        <a:defRPr sz="21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10062"/>
        </a:buClr>
        <a:buFont typeface="Arial" panose="020B0604020202020204" pitchFamily="34" charset="0"/>
        <a:buChar char="•"/>
        <a:defRPr sz="15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10062"/>
        </a:buClr>
        <a:buFont typeface="Arial" panose="020B0604020202020204" pitchFamily="34" charset="0"/>
        <a:buChar char="•"/>
        <a:defRPr sz="135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10062"/>
        </a:buClr>
        <a:buFont typeface="Arial" panose="020B0604020202020204" pitchFamily="34" charset="0"/>
        <a:buChar char="•"/>
        <a:defRPr sz="135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89A9170A-3D95-4271-9663-6377A99CF47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7A972C7-80EA-4001-A2C8-48457C78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1100016"/>
            <a:ext cx="11017224" cy="6899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4A64F96-20EB-4338-812A-2CF45FA87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7408" y="1924050"/>
            <a:ext cx="11017224" cy="4442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0" name="Zástupný nadpis 1">
            <a:extLst>
              <a:ext uri="{FF2B5EF4-FFF2-40B4-BE49-F238E27FC236}">
                <a16:creationId xmlns:a16="http://schemas.microsoft.com/office/drawing/2014/main" id="{6CADA8D1-4B1D-49C0-B645-EB5D43487BC1}"/>
              </a:ext>
            </a:extLst>
          </p:cNvPr>
          <p:cNvSpPr txBox="1">
            <a:spLocks/>
          </p:cNvSpPr>
          <p:nvPr/>
        </p:nvSpPr>
        <p:spPr>
          <a:xfrm>
            <a:off x="11872452" y="6558632"/>
            <a:ext cx="387350" cy="2803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b="1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13" name="Zástupný symbol pro datum 3">
            <a:extLst>
              <a:ext uri="{FF2B5EF4-FFF2-40B4-BE49-F238E27FC236}">
                <a16:creationId xmlns:a16="http://schemas.microsoft.com/office/drawing/2014/main" id="{C01C62D5-5538-4A5C-89BF-2D2D2E9402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7408" y="6583943"/>
            <a:ext cx="1441376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7D873957-7A4D-4A0C-843F-80EE64A947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19230" y="6591840"/>
            <a:ext cx="7713579" cy="268829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0188C708-1774-44BE-82E4-E1D5B5BD7FB3}"/>
              </a:ext>
            </a:extLst>
          </p:cNvPr>
          <p:cNvGrpSpPr/>
          <p:nvPr userDrawn="1"/>
        </p:nvGrpSpPr>
        <p:grpSpPr>
          <a:xfrm>
            <a:off x="8976320" y="299367"/>
            <a:ext cx="2901681" cy="307777"/>
            <a:chOff x="8976320" y="299367"/>
            <a:chExt cx="2901681" cy="307777"/>
          </a:xfrm>
        </p:grpSpPr>
        <p:pic>
          <p:nvPicPr>
            <p:cNvPr id="9" name="Grafický objekt 8">
              <a:extLst>
                <a:ext uri="{FF2B5EF4-FFF2-40B4-BE49-F238E27FC236}">
                  <a16:creationId xmlns:a16="http://schemas.microsoft.com/office/drawing/2014/main" id="{FC6D1833-8194-4509-9388-FA17581ED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8976320" y="358392"/>
              <a:ext cx="202407" cy="202407"/>
            </a:xfrm>
            <a:prstGeom prst="rect">
              <a:avLst/>
            </a:prstGeom>
          </p:spPr>
        </p:pic>
        <p:pic>
          <p:nvPicPr>
            <p:cNvPr id="11" name="Grafický objekt 10">
              <a:extLst>
                <a:ext uri="{FF2B5EF4-FFF2-40B4-BE49-F238E27FC236}">
                  <a16:creationId xmlns:a16="http://schemas.microsoft.com/office/drawing/2014/main" id="{562B084B-4871-47BA-A3F3-A3CAECD0B8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0091419" y="358392"/>
              <a:ext cx="202407" cy="202407"/>
            </a:xfrm>
            <a:prstGeom prst="rect">
              <a:avLst/>
            </a:prstGeom>
          </p:spPr>
        </p:pic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FCDCD643-C700-45E8-8816-DD3D4AEF500E}"/>
                </a:ext>
              </a:extLst>
            </p:cNvPr>
            <p:cNvSpPr txBox="1"/>
            <p:nvPr/>
          </p:nvSpPr>
          <p:spPr>
            <a:xfrm>
              <a:off x="9162518" y="299367"/>
              <a:ext cx="10663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ffu.vse.cz</a:t>
              </a:r>
            </a:p>
          </p:txBody>
        </p:sp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68403B65-A3E4-4EA5-A348-D73A327280A2}"/>
                </a:ext>
              </a:extLst>
            </p:cNvPr>
            <p:cNvSpPr txBox="1"/>
            <p:nvPr/>
          </p:nvSpPr>
          <p:spPr>
            <a:xfrm>
              <a:off x="10221818" y="299367"/>
              <a:ext cx="1656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cs-CZ" sz="1400" dirty="0" err="1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ffu.vse</a:t>
              </a:r>
              <a:r>
                <a:rPr lang="cs-CZ" sz="1400" dirty="0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</a:t>
              </a:r>
              <a:r>
                <a:rPr lang="cs-CZ" sz="1400" dirty="0" err="1">
                  <a:solidFill>
                    <a:srgbClr val="B10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ffu-vse</a:t>
              </a:r>
              <a:endParaRPr lang="cs-CZ" sz="1600" dirty="0">
                <a:solidFill>
                  <a:srgbClr val="B1006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DC22246A-CD92-4D64-A007-4AF35BCB82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0984710" y="359199"/>
              <a:ext cx="202407" cy="2024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88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0" r:id="rId1"/>
    <p:sldLayoutId id="2147484831" r:id="rId2"/>
    <p:sldLayoutId id="2147484832" r:id="rId3"/>
    <p:sldLayoutId id="2147484833" r:id="rId4"/>
    <p:sldLayoutId id="2147484834" r:id="rId5"/>
    <p:sldLayoutId id="2147484835" r:id="rId6"/>
    <p:sldLayoutId id="2147484836" r:id="rId7"/>
    <p:sldLayoutId id="2147484837" r:id="rId8"/>
    <p:sldLayoutId id="2147484838" r:id="rId9"/>
    <p:sldLayoutId id="2147484839" r:id="rId10"/>
    <p:sldLayoutId id="2147484840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B1006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B1006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C5E9BBC0-7B22-4D2E-BD1E-5ED4B013D2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nadpis 1">
            <a:extLst>
              <a:ext uri="{FF2B5EF4-FFF2-40B4-BE49-F238E27FC236}">
                <a16:creationId xmlns:a16="http://schemas.microsoft.com/office/drawing/2014/main" id="{A87222CD-C265-4ADC-A91A-41BC91B914EC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0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4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A4A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B10062"/>
        </a:buClr>
        <a:buFont typeface="Arial" panose="020B0604020202020204" pitchFamily="34" charset="0"/>
        <a:buChar char="•"/>
        <a:defRPr sz="2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4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0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C5E9BBC0-7B22-4D2E-BD1E-5ED4B013D2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nadpis 1">
            <a:extLst>
              <a:ext uri="{FF2B5EF4-FFF2-40B4-BE49-F238E27FC236}">
                <a16:creationId xmlns:a16="http://schemas.microsoft.com/office/drawing/2014/main" id="{A4F2458E-C54D-493A-B5EE-E8861089B82D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8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6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A4A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B10062"/>
        </a:buClr>
        <a:buFont typeface="Arial" panose="020B0604020202020204" pitchFamily="34" charset="0"/>
        <a:buChar char="•"/>
        <a:defRPr sz="2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4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0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C5E9BBC0-7B22-4D2E-BD1E-5ED4B013D2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nadpis 1">
            <a:extLst>
              <a:ext uri="{FF2B5EF4-FFF2-40B4-BE49-F238E27FC236}">
                <a16:creationId xmlns:a16="http://schemas.microsoft.com/office/drawing/2014/main" id="{94C1DCCB-777C-4182-951E-1EBBD9E13336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8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A4A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B10062"/>
        </a:buClr>
        <a:buFont typeface="Arial" panose="020B0604020202020204" pitchFamily="34" charset="0"/>
        <a:buChar char="•"/>
        <a:defRPr sz="2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4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20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1006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6DF119D0-CACC-4802-8930-F8226C7D8E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nadpis 1">
            <a:extLst>
              <a:ext uri="{FF2B5EF4-FFF2-40B4-BE49-F238E27FC236}">
                <a16:creationId xmlns:a16="http://schemas.microsoft.com/office/drawing/2014/main" id="{299ECCB7-AA48-43C2-ABF0-95C230B1C8DE}"/>
              </a:ext>
            </a:extLst>
          </p:cNvPr>
          <p:cNvSpPr txBox="1">
            <a:spLocks/>
          </p:cNvSpPr>
          <p:nvPr userDrawn="1"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62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B3DF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6DF119D0-CACC-4802-8930-F8226C7D8E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3085"/>
            <a:ext cx="12192000" cy="6861085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9. září 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Mejzlík, Ladislav: Finanční účetrnictví  (pro MBA FPH VŠE v Praze)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370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3" r:id="rId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B3DF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B3D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vse.sharepoint.com/:x:/s/LMSMoodlenaFF/Efz9ZHTiUO1ItPpdAXrEuAkBXfMoHNJam-b_HIC_fdteOQ?e=iXHjm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se.sharepoint.com/:x:/s/LMSMoodlenaFF/Efz9ZHTiUO1ItPpdAXrEuAkBXfMoHNJam-b_HIC_fdteOQ?e=QvECt9" TargetMode="External"/><Relationship Id="rId2" Type="http://schemas.openxmlformats.org/officeDocument/2006/relationships/hyperlink" Target="https://teams.microsoft.com/l/channel/19%3alWzcLguMbDLEPkrHGWHzFrNE_tZ7CtBk4MID2xUgP0Y1%40thread.tacv2/Obecn%25C3%25A9?groupId=d99feba2-8fd7-4235-bc9e-3bfabc1312a8&amp;tenantId=2b51a4b3-443f-4406-8ca4-19056a79a44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983432" y="2730395"/>
            <a:ext cx="10657184" cy="1505027"/>
          </a:xfrm>
          <a:prstGeom prst="rect">
            <a:avLst/>
          </a:prstGeom>
          <a:solidFill>
            <a:srgbClr val="A80059"/>
          </a:solidFill>
          <a:ln>
            <a:noFill/>
          </a:ln>
          <a:effectLst/>
        </p:spPr>
        <p:txBody>
          <a:bodyPr wrap="square" anchor="ctr">
            <a:spAutoFit/>
          </a:bodyPr>
          <a:lstStyle/>
          <a:p>
            <a:pPr algn="l"/>
            <a:br>
              <a:rPr lang="cs-CZ" sz="1200" b="1" cap="all" dirty="0">
                <a:solidFill>
                  <a:schemeClr val="bg1"/>
                </a:solidFill>
                <a:latin typeface="+mn-lt"/>
              </a:rPr>
            </a:br>
            <a:r>
              <a:rPr lang="cs-CZ" sz="3600" b="1" cap="all" dirty="0">
                <a:solidFill>
                  <a:schemeClr val="bg1"/>
                </a:solidFill>
                <a:latin typeface="+mn-lt"/>
              </a:rPr>
              <a:t>Kontrola transformačních tabulek a další postup implementace LMS Moodle na FFÚ</a:t>
            </a:r>
            <a:br>
              <a:rPr lang="cs-CZ" sz="1600" b="1" cap="all" dirty="0">
                <a:solidFill>
                  <a:schemeClr val="bg1"/>
                </a:solidFill>
                <a:latin typeface="+mn-lt"/>
              </a:rPr>
            </a:br>
            <a:endParaRPr lang="en-US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Zástupný text 2">
            <a:extLst>
              <a:ext uri="{FF2B5EF4-FFF2-40B4-BE49-F238E27FC236}">
                <a16:creationId xmlns:a16="http://schemas.microsoft.com/office/drawing/2014/main" id="{7A517528-54E6-4321-979A-33AA3DA9E0A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816626" y="652512"/>
            <a:ext cx="3823990" cy="716102"/>
          </a:xfrm>
        </p:spPr>
        <p:txBody>
          <a:bodyPr>
            <a:normAutofit/>
          </a:bodyPr>
          <a:lstStyle/>
          <a:p>
            <a:r>
              <a:rPr lang="cs-CZ" sz="2400" b="1" dirty="0"/>
              <a:t>Ladislav Mejzlík</a:t>
            </a:r>
          </a:p>
          <a:p>
            <a:endParaRPr lang="cs-CZ" sz="2400" b="1" dirty="0"/>
          </a:p>
        </p:txBody>
      </p:sp>
      <p:sp>
        <p:nvSpPr>
          <p:cNvPr id="18" name="Zástupný text 6">
            <a:extLst>
              <a:ext uri="{FF2B5EF4-FFF2-40B4-BE49-F238E27FC236}">
                <a16:creationId xmlns:a16="http://schemas.microsoft.com/office/drawing/2014/main" id="{8554EB3D-11FD-49B0-B2B0-702F05D4CDBA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870106" y="1024536"/>
            <a:ext cx="4767850" cy="60426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cs-CZ" sz="1200" i="1" dirty="0">
                <a:solidFill>
                  <a:srgbClr val="00A7EB"/>
                </a:solidFill>
              </a:rPr>
              <a:t>proděkan Fakulty financí a účetnictví VŠE v Praze</a:t>
            </a:r>
          </a:p>
          <a:p>
            <a:pPr>
              <a:spcBef>
                <a:spcPts val="600"/>
              </a:spcBef>
            </a:pPr>
            <a:r>
              <a:rPr lang="cs-CZ" sz="1200" i="1" dirty="0">
                <a:solidFill>
                  <a:srgbClr val="00A7EB"/>
                </a:solidFill>
              </a:rPr>
              <a:t>autor prezentace</a:t>
            </a:r>
            <a:endParaRPr lang="en-US" sz="1200" i="1" dirty="0">
              <a:solidFill>
                <a:srgbClr val="00A7EB"/>
              </a:solidFill>
            </a:endParaRP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8554EB3D-11FD-49B0-B2B0-702F05D4CDBA}"/>
              </a:ext>
            </a:extLst>
          </p:cNvPr>
          <p:cNvSpPr txBox="1">
            <a:spLocks/>
          </p:cNvSpPr>
          <p:nvPr/>
        </p:nvSpPr>
        <p:spPr>
          <a:xfrm>
            <a:off x="911424" y="4759177"/>
            <a:ext cx="9865096" cy="3238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400" kern="1200">
                <a:solidFill>
                  <a:srgbClr val="4A4A4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cs-CZ" sz="2400" b="1" dirty="0">
                <a:solidFill>
                  <a:srgbClr val="B10062"/>
                </a:solidFill>
                <a:ea typeface="+mj-ea"/>
              </a:rPr>
              <a:t>Setkání školitelů a autorů transformačních tabulek na FFÚ VŠE</a:t>
            </a:r>
            <a:endParaRPr lang="en-US" sz="2400" b="1" dirty="0">
              <a:solidFill>
                <a:srgbClr val="B10062"/>
              </a:solidFill>
              <a:ea typeface="+mj-ea"/>
            </a:endParaRPr>
          </a:p>
        </p:txBody>
      </p:sp>
      <p:sp>
        <p:nvSpPr>
          <p:cNvPr id="8" name="Zástupný text 6">
            <a:extLst>
              <a:ext uri="{FF2B5EF4-FFF2-40B4-BE49-F238E27FC236}">
                <a16:creationId xmlns:a16="http://schemas.microsoft.com/office/drawing/2014/main" id="{8554EB3D-11FD-49B0-B2B0-702F05D4CDBA}"/>
              </a:ext>
            </a:extLst>
          </p:cNvPr>
          <p:cNvSpPr txBox="1">
            <a:spLocks/>
          </p:cNvSpPr>
          <p:nvPr/>
        </p:nvSpPr>
        <p:spPr>
          <a:xfrm>
            <a:off x="911424" y="5083018"/>
            <a:ext cx="9865096" cy="3238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400" kern="1200">
                <a:solidFill>
                  <a:srgbClr val="4A4A4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cs-CZ" sz="2400" dirty="0">
                <a:solidFill>
                  <a:srgbClr val="B10062"/>
                </a:solidFill>
                <a:ea typeface="+mj-ea"/>
              </a:rPr>
              <a:t>14. 2. 2023</a:t>
            </a:r>
            <a:endParaRPr lang="en-US" sz="2400" dirty="0">
              <a:solidFill>
                <a:srgbClr val="B10062"/>
              </a:solidFill>
              <a:ea typeface="+mj-ea"/>
            </a:endParaRPr>
          </a:p>
        </p:txBody>
      </p:sp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11B68556-4734-4CDF-BD4E-8F690AED46B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212" y="5336518"/>
            <a:ext cx="4942194" cy="97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640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6192CBE-0D20-62CF-A4EE-0B09E55F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Jak budeme postupovat na FFÚ</a:t>
            </a:r>
            <a:r>
              <a:rPr lang="cs-CZ" dirty="0"/>
              <a:t>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CB4B048-A695-FB58-3BF8-7F0972520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789968"/>
            <a:ext cx="11017224" cy="502340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Garant předmětu se rozhodne 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v jaké skupině (vlně) bude připraven video natočit a 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kdo bude ve videu fakticky vystupovat (nejlépe garant, nebo některý z hlavních vyučujících)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Údaje o skupině a jméno vystupující vloží do souhrnné </a:t>
            </a:r>
            <a:r>
              <a:rPr lang="cs-CZ" dirty="0">
                <a:hlinkClick r:id="rId2"/>
              </a:rPr>
              <a:t>tabulky</a:t>
            </a:r>
            <a:r>
              <a:rPr lang="cs-CZ" dirty="0"/>
              <a:t> v Excelu v MS Teams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Metodik FFÚ Mejzlík: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Připraví vzorový scénář videa ve Wordu, který si každý autor upraví dle svého předmětu a potřeb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Dohodne „šablonu“, harmonogram a další podrobnosti natáčení s KME</a:t>
            </a:r>
          </a:p>
        </p:txBody>
      </p:sp>
    </p:spTree>
    <p:extLst>
      <p:ext uri="{BB962C8B-B14F-4D97-AF65-F5344CB8AC3E}">
        <p14:creationId xmlns:p14="http://schemas.microsoft.com/office/powerpoint/2010/main" val="4224372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BE289E2-2DEC-45F7-B9FD-4BBB87F442B5}"/>
              </a:ext>
            </a:extLst>
          </p:cNvPr>
          <p:cNvSpPr/>
          <p:nvPr/>
        </p:nvSpPr>
        <p:spPr>
          <a:xfrm>
            <a:off x="407368" y="4501900"/>
            <a:ext cx="11521280" cy="733852"/>
          </a:xfrm>
          <a:prstGeom prst="rect">
            <a:avLst/>
          </a:prstGeom>
          <a:solidFill>
            <a:srgbClr val="E3E5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50F18B9-0F63-9B9C-AEE0-270F2DAE11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490" y="1562728"/>
            <a:ext cx="10515601" cy="1782150"/>
          </a:xfrm>
        </p:spPr>
        <p:txBody>
          <a:bodyPr>
            <a:normAutofit/>
          </a:bodyPr>
          <a:lstStyle/>
          <a:p>
            <a:pPr algn="ctr"/>
            <a:r>
              <a:rPr lang="cs-CZ" b="1" dirty="0"/>
              <a:t>Obsah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551384" y="2780928"/>
            <a:ext cx="11593288" cy="324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i="0" dirty="0">
                <a:solidFill>
                  <a:schemeClr val="bg1"/>
                </a:solidFill>
                <a:effectLst/>
              </a:rPr>
              <a:t>Informace o přípravě a odevzdání TT a výsledcích jejich kontrol</a:t>
            </a:r>
            <a:endParaRPr lang="cs-CZ" b="1" dirty="0">
              <a:solidFill>
                <a:schemeClr val="bg1"/>
              </a:solidFill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Aktuální stav oprav tabulek a jejich schvalování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Natáčení úvodních videí k jednotlivým předmětům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cs-CZ" b="1" dirty="0"/>
              <a:t>Druhá etapa implementace – aplikace min. 25 % TT ve výuce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Třetí etapa implementace – plná aplikace ve výuce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67408" y="2925509"/>
            <a:ext cx="10153128" cy="72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50680" y="3501405"/>
            <a:ext cx="8280920" cy="606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52518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6192CBE-0D20-62CF-A4EE-0B09E55F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Harmonogram</a:t>
            </a:r>
            <a:r>
              <a:rPr lang="es-ES" sz="4000" dirty="0"/>
              <a:t> implementace </a:t>
            </a:r>
            <a:r>
              <a:rPr lang="cs-CZ" sz="4000" dirty="0"/>
              <a:t>LMS Moodle</a:t>
            </a:r>
            <a:endParaRPr lang="es-ES" sz="4000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76ED7FD-BE5E-E536-8456-28B66B4BF3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0079710"/>
              </p:ext>
            </p:extLst>
          </p:nvPr>
        </p:nvGraphicFramePr>
        <p:xfrm>
          <a:off x="839416" y="2132856"/>
          <a:ext cx="1022513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223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6192CBE-0D20-62CF-A4EE-0B09E55F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2. etapa</a:t>
            </a:r>
            <a:r>
              <a:rPr lang="es-ES" sz="4000" dirty="0"/>
              <a:t> implementace </a:t>
            </a:r>
            <a:r>
              <a:rPr lang="cs-CZ" sz="4000" dirty="0"/>
              <a:t>LMS Moodle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CB4B048-A695-FB58-3BF8-7F0972520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789968"/>
            <a:ext cx="11017224" cy="502340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V průběhu 2. etapy implementace LMS Moodle musí být zavedeno do výuky v průběhu LS2023 </a:t>
            </a:r>
            <a:r>
              <a:rPr lang="cs-CZ" b="1" u="sng" dirty="0"/>
              <a:t>minimálně 25 % obsahu </a:t>
            </a:r>
            <a:r>
              <a:rPr lang="cs-CZ" dirty="0"/>
              <a:t>připravené transformační tabulky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Dílčí implementace musí být využita </a:t>
            </a:r>
            <a:r>
              <a:rPr lang="cs-CZ" b="1" u="sng" dirty="0"/>
              <a:t>v reálné výuce se studenty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Není předepsáno, které konkrétní části TT mají být do LMS Moodle převedeny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vhodné jsou zejména </a:t>
            </a:r>
            <a:r>
              <a:rPr lang="cs-CZ" b="1" u="sng" dirty="0"/>
              <a:t>takové prvky, které vyžadují interakci se studenty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odevzdávárny, kvízy, diskuse, průběžné, či závěrečné testy apod. 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Splnění uvedených kritérií bude kontrolováno a bude podkladem pro vyplacení druhé části odměn za implementaci předmětů d LMS Moodle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0581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6192CBE-0D20-62CF-A4EE-0B09E55F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2. etapa</a:t>
            </a:r>
            <a:r>
              <a:rPr lang="es-ES" sz="4000" dirty="0"/>
              <a:t> implementace </a:t>
            </a:r>
            <a:r>
              <a:rPr lang="cs-CZ" sz="4000" dirty="0"/>
              <a:t>LMS Moodle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CB4B048-A695-FB58-3BF8-7F0972520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789968"/>
            <a:ext cx="11017224" cy="502340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Za kritickou funkcionalitu LMS Moodle považuji datové propojení (oboustranný přenos dat) mezi InSIS a Moodle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Propojení neprobíhá online, ale </a:t>
            </a:r>
            <a:r>
              <a:rPr lang="cs-CZ" b="1" u="sng" dirty="0"/>
              <a:t>dávkově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b="1" dirty="0"/>
              <a:t>Doporučuji všem vyučujícím transformovaných předmětů: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ověřit si zda a jak přenos funguje ve vašem předmětu 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zda jsou importováni z InSIS do Moodle všichni zapsaní studenti a přiřazení vyučující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zda mají všichni studenti přístup k předmětu v Moodle a zda se jim podařilo se do něj přihlásit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zda a jak funguje přenos bodových výsledků testů a jiných hodnocení zpět z Moodle do hodnotícího archu v InSISu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1105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BE289E2-2DEC-45F7-B9FD-4BBB87F442B5}"/>
              </a:ext>
            </a:extLst>
          </p:cNvPr>
          <p:cNvSpPr/>
          <p:nvPr/>
        </p:nvSpPr>
        <p:spPr>
          <a:xfrm>
            <a:off x="407368" y="5085184"/>
            <a:ext cx="11521280" cy="733852"/>
          </a:xfrm>
          <a:prstGeom prst="rect">
            <a:avLst/>
          </a:prstGeom>
          <a:solidFill>
            <a:srgbClr val="E3E5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50F18B9-0F63-9B9C-AEE0-270F2DAE11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490" y="1562728"/>
            <a:ext cx="10515601" cy="1782150"/>
          </a:xfrm>
        </p:spPr>
        <p:txBody>
          <a:bodyPr>
            <a:normAutofit/>
          </a:bodyPr>
          <a:lstStyle/>
          <a:p>
            <a:pPr algn="ctr"/>
            <a:r>
              <a:rPr lang="cs-CZ" b="1" dirty="0"/>
              <a:t>Obsah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551384" y="2780928"/>
            <a:ext cx="11593288" cy="324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i="0" dirty="0">
                <a:solidFill>
                  <a:schemeClr val="bg1"/>
                </a:solidFill>
                <a:effectLst/>
              </a:rPr>
              <a:t>Informace o přípravě a odevzdání TT a výsledcích jejich kontrol</a:t>
            </a:r>
            <a:endParaRPr lang="cs-CZ" b="1" dirty="0">
              <a:solidFill>
                <a:schemeClr val="bg1"/>
              </a:solidFill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Aktuální stav oprav tabulek a jejich schvalování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Natáčení úvodních videí k jednotlivým předmětům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Druhá etapa implementace – aplikace min. 25 % TT ve výuce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cs-CZ" b="1" dirty="0"/>
              <a:t>Třetí etapa implementace – plná aplikace ve výuce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67408" y="2925509"/>
            <a:ext cx="10153128" cy="72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50680" y="3501405"/>
            <a:ext cx="8280920" cy="606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750776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6192CBE-0D20-62CF-A4EE-0B09E55F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3. etapa</a:t>
            </a:r>
            <a:r>
              <a:rPr lang="es-ES" sz="4000" dirty="0"/>
              <a:t> implementace </a:t>
            </a:r>
            <a:r>
              <a:rPr lang="cs-CZ" sz="4000" dirty="0"/>
              <a:t>LMS Moodle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CB4B048-A695-FB58-3BF8-7F0972520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916832"/>
            <a:ext cx="11017224" cy="4896544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Poslední 3. etapa implementace LMS Moodle představuje kompletní transformaci předmětu a jeho výuku v reálné výuce se studenty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Za splnění 3. etapy bude autorům vyplacena třetí závěrečná část odměny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Současně s předměty zahrnutými do projektu NPO je možno již nyní zahájit postupnou přípravu transformačních tabulek a jejich aplikaci do LMS </a:t>
            </a:r>
            <a:r>
              <a:rPr lang="cs-CZ" dirty="0" err="1"/>
              <a:t>Moodlu</a:t>
            </a:r>
            <a:r>
              <a:rPr lang="cs-CZ" dirty="0"/>
              <a:t> i u předmětů, které nejsou součástí NPO</a:t>
            </a:r>
          </a:p>
          <a:p>
            <a:pPr lvl="1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podrobnější informace o tomto postupu transformace dalších předmětů připraví vedení FFÚ a bude o něm informovat katedry</a:t>
            </a:r>
          </a:p>
        </p:txBody>
      </p:sp>
    </p:spTree>
    <p:extLst>
      <p:ext uri="{BB962C8B-B14F-4D97-AF65-F5344CB8AC3E}">
        <p14:creationId xmlns:p14="http://schemas.microsoft.com/office/powerpoint/2010/main" val="370257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AEB3A856-7F03-19F9-CCF4-8F1F053D3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3176478"/>
            <a:ext cx="6696744" cy="1872208"/>
          </a:xfrm>
        </p:spPr>
        <p:txBody>
          <a:bodyPr>
            <a:noAutofit/>
          </a:bodyPr>
          <a:lstStyle/>
          <a:p>
            <a:r>
              <a:rPr lang="cs-CZ" sz="6000" dirty="0"/>
              <a:t>Děkuji za pozornost...</a:t>
            </a:r>
          </a:p>
        </p:txBody>
      </p:sp>
      <p:pic>
        <p:nvPicPr>
          <p:cNvPr id="3" name="Obrázek 2" descr="Obsah obrázku osoba, muž, exteriér, oblek&#10;&#10;Popis byl vytvořen automaticky">
            <a:extLst>
              <a:ext uri="{FF2B5EF4-FFF2-40B4-BE49-F238E27FC236}">
                <a16:creationId xmlns:a16="http://schemas.microsoft.com/office/drawing/2014/main" id="{B610987A-9221-5EF1-8E1B-9D08E2EDA2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3992" y="2636912"/>
            <a:ext cx="1684277" cy="2564904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D691EC25-CC7B-DED3-4613-289366E4F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8248" y="3501008"/>
            <a:ext cx="3403799" cy="86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88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BE289E2-2DEC-45F7-B9FD-4BBB87F442B5}"/>
              </a:ext>
            </a:extLst>
          </p:cNvPr>
          <p:cNvSpPr/>
          <p:nvPr/>
        </p:nvSpPr>
        <p:spPr>
          <a:xfrm>
            <a:off x="381320" y="2695149"/>
            <a:ext cx="11521280" cy="733852"/>
          </a:xfrm>
          <a:prstGeom prst="rect">
            <a:avLst/>
          </a:prstGeom>
          <a:solidFill>
            <a:srgbClr val="E3E5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50F18B9-0F63-9B9C-AEE0-270F2DAE11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490" y="1562728"/>
            <a:ext cx="10515601" cy="1782150"/>
          </a:xfrm>
        </p:spPr>
        <p:txBody>
          <a:bodyPr>
            <a:normAutofit/>
          </a:bodyPr>
          <a:lstStyle/>
          <a:p>
            <a:pPr algn="ctr"/>
            <a:r>
              <a:rPr lang="cs-CZ" b="1" dirty="0"/>
              <a:t>Obsah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551384" y="2780928"/>
            <a:ext cx="11593288" cy="324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cs-CZ" b="1" i="0" dirty="0">
                <a:effectLst/>
              </a:rPr>
              <a:t>Informace o přípravě a odevzdání TT a výsledcích jejich kontrol</a:t>
            </a:r>
            <a:endParaRPr lang="cs-CZ" b="1" dirty="0">
              <a:solidFill>
                <a:schemeClr val="bg1"/>
              </a:solidFill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Aktuální stav oprav tabulek a jejich schvalování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Natáčení úvodních videí k jednotlivým předmětům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Druhá etapa implementace – aplikace min. 25 % TT ve výuce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Třetí etapa implementace – plná aplikace ve výuce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67408" y="2925509"/>
            <a:ext cx="10153128" cy="72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50680" y="3501405"/>
            <a:ext cx="8280920" cy="606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4435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50F18B9-0F63-9B9C-AEE0-270F2DAE1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980728"/>
            <a:ext cx="11233248" cy="689952"/>
          </a:xfrm>
        </p:spPr>
        <p:txBody>
          <a:bodyPr>
            <a:normAutofit fontScale="90000"/>
          </a:bodyPr>
          <a:lstStyle/>
          <a:p>
            <a:r>
              <a:rPr lang="cs-CZ" dirty="0"/>
              <a:t>Informace o přípravě a odevzdání TT a výsledcích jejich kontrol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8C36B357-4A44-99D7-B435-75F48420F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2276872"/>
            <a:ext cx="10873208" cy="424847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000" dirty="0"/>
              <a:t>Na celé FFÚ bylo v rámci projektu NPO připraveno celkem 37 transformačních tabulek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000" dirty="0"/>
              <a:t>Všechny TT byly před odevzdáním hlavní metodičce na fakultě sjednoceny a formálně překontrolovány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000" dirty="0"/>
              <a:t>Všechny tabulky byly přijaty a byly za jejich přípravu vyplaceny odměny autorům ve výplatním termínu za měsíc 11/2022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000" dirty="0"/>
              <a:t>Hlavní metodička LMS na VŠE zkontrolovala všechny tabulky a formou komentářů do nich vyznačila případné požadavky na doplnění, či úpravy a vrátila je k opravě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000" dirty="0"/>
              <a:t>Většina požadavků na opravy nebyla zásadní a spočívala v požadavcích na zpřesnění nebo doplnění literatury nebo upřesnění informace o tom, která videa bude autor požadovat vytvořit ve spolupráci s KME</a:t>
            </a:r>
          </a:p>
          <a:p>
            <a:pPr marL="0" indent="0">
              <a:spcBef>
                <a:spcPts val="1200"/>
              </a:spcBef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48999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BE289E2-2DEC-45F7-B9FD-4BBB87F442B5}"/>
              </a:ext>
            </a:extLst>
          </p:cNvPr>
          <p:cNvSpPr/>
          <p:nvPr/>
        </p:nvSpPr>
        <p:spPr>
          <a:xfrm>
            <a:off x="407368" y="3305117"/>
            <a:ext cx="11521280" cy="733852"/>
          </a:xfrm>
          <a:prstGeom prst="rect">
            <a:avLst/>
          </a:prstGeom>
          <a:solidFill>
            <a:srgbClr val="E3E5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50F18B9-0F63-9B9C-AEE0-270F2DAE11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490" y="1562728"/>
            <a:ext cx="10515601" cy="1782150"/>
          </a:xfrm>
        </p:spPr>
        <p:txBody>
          <a:bodyPr>
            <a:normAutofit/>
          </a:bodyPr>
          <a:lstStyle/>
          <a:p>
            <a:pPr algn="ctr"/>
            <a:r>
              <a:rPr lang="cs-CZ" b="1" dirty="0"/>
              <a:t>Obsah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551384" y="2780928"/>
            <a:ext cx="11593288" cy="324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i="0" dirty="0">
                <a:solidFill>
                  <a:schemeClr val="bg1"/>
                </a:solidFill>
                <a:effectLst/>
              </a:rPr>
              <a:t>Informace o přípravě a odevzdání TT a výsledcích jejich kontrol</a:t>
            </a:r>
            <a:endParaRPr lang="cs-CZ" b="1" dirty="0">
              <a:solidFill>
                <a:schemeClr val="bg1"/>
              </a:solidFill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cs-CZ" b="1" dirty="0"/>
              <a:t>Aktuální stav oprav tabulek a jejich schvalování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Natáčení úvodních videí k jednotlivým předmětům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Druhá etapa implementace – aplikace min. 25 % TT ve výuce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Třetí etapa implementace – plná aplikace ve výuce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67408" y="2925509"/>
            <a:ext cx="10153128" cy="72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50680" y="3501405"/>
            <a:ext cx="8280920" cy="606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537676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50F18B9-0F63-9B9C-AEE0-270F2DAE1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980728"/>
            <a:ext cx="11233248" cy="689952"/>
          </a:xfrm>
        </p:spPr>
        <p:txBody>
          <a:bodyPr>
            <a:normAutofit fontScale="90000"/>
          </a:bodyPr>
          <a:lstStyle/>
          <a:p>
            <a:r>
              <a:rPr lang="cs-CZ" dirty="0"/>
              <a:t>Aktuální stav oprav tabulek a jejich schvalování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670680"/>
            <a:ext cx="11017224" cy="499868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800" dirty="0"/>
              <a:t>Autoři TT byli požádáni o provedení oprav a vrácení TT prostřednictvím svého metodika a vedoucího katedry zpět metodikovi FFÚ Mejzlíkovi, aby je nahrál zpět na SharePoint VŠE k finálnímu schválení metodičkou VŠE Suchou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800" dirty="0"/>
              <a:t>Postup vracení opravených TT dosud není dokončen, prosím zbývající autory o dodání opravených TT nejpozději </a:t>
            </a:r>
            <a:r>
              <a:rPr lang="cs-CZ" sz="2800" b="1" u="sng" dirty="0"/>
              <a:t>do 17.2.2023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Přehled o opravách a schvalování TT najdete v souhrnné tabulce v Excelu v MS Teams v 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Kanále: </a:t>
            </a:r>
            <a:r>
              <a:rPr lang="cs-CZ" dirty="0">
                <a:hlinkClick r:id="rId2"/>
              </a:rPr>
              <a:t>LMS Moodle na FFÚ</a:t>
            </a:r>
            <a:endParaRPr lang="cs-CZ" dirty="0"/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Soubor: </a:t>
            </a:r>
            <a:r>
              <a:rPr lang="cs-CZ" dirty="0">
                <a:hlinkClick r:id="rId3"/>
              </a:rPr>
              <a:t>FFÚ NPO-seznam předmětů</a:t>
            </a:r>
            <a:endParaRPr lang="cs-CZ" dirty="0"/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Viz následující slide…</a:t>
            </a:r>
          </a:p>
        </p:txBody>
      </p:sp>
    </p:spTree>
    <p:extLst>
      <p:ext uri="{BB962C8B-B14F-4D97-AF65-F5344CB8AC3E}">
        <p14:creationId xmlns:p14="http://schemas.microsoft.com/office/powerpoint/2010/main" val="355641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1D6AABBA-8396-396E-B891-0F8EBF96A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7924"/>
              </p:ext>
            </p:extLst>
          </p:nvPr>
        </p:nvGraphicFramePr>
        <p:xfrm>
          <a:off x="335360" y="980728"/>
          <a:ext cx="11377268" cy="5775045"/>
        </p:xfrm>
        <a:graphic>
          <a:graphicData uri="http://schemas.openxmlformats.org/drawingml/2006/table">
            <a:tbl>
              <a:tblPr/>
              <a:tblGrid>
                <a:gridCol w="440709">
                  <a:extLst>
                    <a:ext uri="{9D8B030D-6E8A-4147-A177-3AD203B41FA5}">
                      <a16:colId xmlns:a16="http://schemas.microsoft.com/office/drawing/2014/main" val="2595886557"/>
                    </a:ext>
                  </a:extLst>
                </a:gridCol>
                <a:gridCol w="556686">
                  <a:extLst>
                    <a:ext uri="{9D8B030D-6E8A-4147-A177-3AD203B41FA5}">
                      <a16:colId xmlns:a16="http://schemas.microsoft.com/office/drawing/2014/main" val="3076658781"/>
                    </a:ext>
                  </a:extLst>
                </a:gridCol>
                <a:gridCol w="4691237">
                  <a:extLst>
                    <a:ext uri="{9D8B030D-6E8A-4147-A177-3AD203B41FA5}">
                      <a16:colId xmlns:a16="http://schemas.microsoft.com/office/drawing/2014/main" val="1134301690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val="2943645826"/>
                    </a:ext>
                  </a:extLst>
                </a:gridCol>
                <a:gridCol w="301538">
                  <a:extLst>
                    <a:ext uri="{9D8B030D-6E8A-4147-A177-3AD203B41FA5}">
                      <a16:colId xmlns:a16="http://schemas.microsoft.com/office/drawing/2014/main" val="1167656398"/>
                    </a:ext>
                  </a:extLst>
                </a:gridCol>
                <a:gridCol w="62911">
                  <a:extLst>
                    <a:ext uri="{9D8B030D-6E8A-4147-A177-3AD203B41FA5}">
                      <a16:colId xmlns:a16="http://schemas.microsoft.com/office/drawing/2014/main" val="399895565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3452647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465165749"/>
                    </a:ext>
                  </a:extLst>
                </a:gridCol>
                <a:gridCol w="499502">
                  <a:extLst>
                    <a:ext uri="{9D8B030D-6E8A-4147-A177-3AD203B41FA5}">
                      <a16:colId xmlns:a16="http://schemas.microsoft.com/office/drawing/2014/main" val="2509386199"/>
                    </a:ext>
                  </a:extLst>
                </a:gridCol>
                <a:gridCol w="371125">
                  <a:extLst>
                    <a:ext uri="{9D8B030D-6E8A-4147-A177-3AD203B41FA5}">
                      <a16:colId xmlns:a16="http://schemas.microsoft.com/office/drawing/2014/main" val="690369018"/>
                    </a:ext>
                  </a:extLst>
                </a:gridCol>
                <a:gridCol w="371125">
                  <a:extLst>
                    <a:ext uri="{9D8B030D-6E8A-4147-A177-3AD203B41FA5}">
                      <a16:colId xmlns:a16="http://schemas.microsoft.com/office/drawing/2014/main" val="1296891856"/>
                    </a:ext>
                  </a:extLst>
                </a:gridCol>
                <a:gridCol w="371125">
                  <a:extLst>
                    <a:ext uri="{9D8B030D-6E8A-4147-A177-3AD203B41FA5}">
                      <a16:colId xmlns:a16="http://schemas.microsoft.com/office/drawing/2014/main" val="630932708"/>
                    </a:ext>
                  </a:extLst>
                </a:gridCol>
                <a:gridCol w="475355">
                  <a:extLst>
                    <a:ext uri="{9D8B030D-6E8A-4147-A177-3AD203B41FA5}">
                      <a16:colId xmlns:a16="http://schemas.microsoft.com/office/drawing/2014/main" val="2950887832"/>
                    </a:ext>
                  </a:extLst>
                </a:gridCol>
                <a:gridCol w="266895">
                  <a:extLst>
                    <a:ext uri="{9D8B030D-6E8A-4147-A177-3AD203B41FA5}">
                      <a16:colId xmlns:a16="http://schemas.microsoft.com/office/drawing/2014/main" val="2282966658"/>
                    </a:ext>
                  </a:extLst>
                </a:gridCol>
                <a:gridCol w="165153">
                  <a:extLst>
                    <a:ext uri="{9D8B030D-6E8A-4147-A177-3AD203B41FA5}">
                      <a16:colId xmlns:a16="http://schemas.microsoft.com/office/drawing/2014/main" val="1683187380"/>
                    </a:ext>
                  </a:extLst>
                </a:gridCol>
                <a:gridCol w="205972">
                  <a:extLst>
                    <a:ext uri="{9D8B030D-6E8A-4147-A177-3AD203B41FA5}">
                      <a16:colId xmlns:a16="http://schemas.microsoft.com/office/drawing/2014/main" val="3175355569"/>
                    </a:ext>
                  </a:extLst>
                </a:gridCol>
                <a:gridCol w="226076">
                  <a:extLst>
                    <a:ext uri="{9D8B030D-6E8A-4147-A177-3AD203B41FA5}">
                      <a16:colId xmlns:a16="http://schemas.microsoft.com/office/drawing/2014/main" val="1325980392"/>
                    </a:ext>
                  </a:extLst>
                </a:gridCol>
                <a:gridCol w="864100">
                  <a:extLst>
                    <a:ext uri="{9D8B030D-6E8A-4147-A177-3AD203B41FA5}">
                      <a16:colId xmlns:a16="http://schemas.microsoft.com/office/drawing/2014/main" val="8112374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Katedra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Ident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Název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Odp. osoba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BS/MN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Odevzdáno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LM kontrola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Kontrola hodin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Odesláno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Priorita ke kontrole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K opravě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Opraveno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Náhráno</a:t>
                      </a:r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zpět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Schváleno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Schváleno</a:t>
                      </a:r>
                      <a:endParaRPr lang="cs-CZ" dirty="0"/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Priorita pro video</a:t>
                      </a: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Priorita pro video</a:t>
                      </a:r>
                      <a:endParaRPr lang="cs-CZ" sz="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545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1BP202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Pojišťovnictví 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Vyskočil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264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1BP210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Bankovnictví a finanční instituce (povinné pro NF)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Sobková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3923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1BP302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Bankovnictví 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Teplý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129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1BP310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Finanční matematika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124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1BP327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Kapitálové trhy 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Dongres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9065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1BP331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Analýza makro a mikrofinančních dat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Stádník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8324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1BP403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Bankovnictví II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77959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KDEP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1DP049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Cvičná firma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Berková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Ne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3367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KFOP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1FP214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Finance podniku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Pláničková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3008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KFOP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1FP303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Finanční analýza a plánování podniku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Brabenec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38509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KFOP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1FP305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Základy oceňování podniku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Rýdlová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157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KFOP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1FP402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Investiční rozhodování a dlouhodobé financování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Hrdý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83259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KFOP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1FP413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Praktika z oceňování podniku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Poborský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539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KFUA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1FU201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Účetnictví 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Procházka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44620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KFUA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1FU202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Finanční účetnictví II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Šindelář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Ne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468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KFUA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1FU211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Účetnictví 1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Procházka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5531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KFUA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1FU212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Finanční účetnictví a výkaznictví podle Mezinárodních standardů účetního výkaznictví (IFRS)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Procházka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Ne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685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KFUA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1FU311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Účetnictví a daně individuálního podnikatele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Molín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8790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KFUA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1FU403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Využití ICT ve finančním účetnictví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Mejzlík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Ne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3603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KFUA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1FU407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Finanční účetnictví pro vedlejší specializaci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Dvořáková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Ne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9586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KFUA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1FU408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Daně v účetnictví ČR II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Skálová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Ne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2026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KFUA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1FU571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Konsolidace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Zelenková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336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KMTP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11F201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Finanční teorie, politika a instituce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Brůna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2922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KMTP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11F252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Finanční teorie, politika a instituce (v angličtině)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Dudzich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9801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KMTP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1MT201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Makroekonomická analýza pro finanční trhy (zatím bez identu, vznikne ve spolupráci KMTP a KVF v říjnu 2022)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Šíma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4273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KMTP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1MT301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Mezinárodní finance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Mandel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4063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KMTP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1MT302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Regulace a dohled finančního trhu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Blahová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3347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KMU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1MU211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Manažerské účetnictví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Wagner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8160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KMU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1MU305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Manažerské účetnictví I.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Wagner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88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KMU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1MU403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Manažerské účetnictví II.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Wagner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661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KMU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1MU407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Strategicky orientované manažerské účetnictví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Šoljaková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8422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KVF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1VF200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Veřejné finance II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Pavel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7340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KVF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1VF224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Daně a sociální zabezpečení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Vančurová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494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KVF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1VF324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Zdanění v České republice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Tepperová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40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KVF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1VF327 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Zdanění příjmů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Finardi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801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KVF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1VF343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Ekonomická data a jejich analýza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Klazar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32457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KVF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1VF427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Zdanění příjmů II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Tepperová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9505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cs-CZ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99" marR="2999" marT="2999" marB="21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969772"/>
                  </a:ext>
                </a:extLst>
              </a:tr>
            </a:tbl>
          </a:graphicData>
        </a:graphic>
      </p:graphicFrame>
      <p:sp>
        <p:nvSpPr>
          <p:cNvPr id="13" name="Šipka: doprava 12">
            <a:extLst>
              <a:ext uri="{FF2B5EF4-FFF2-40B4-BE49-F238E27FC236}">
                <a16:creationId xmlns:a16="http://schemas.microsoft.com/office/drawing/2014/main" id="{72EEEC7D-C6E5-BCFF-0700-7A538693B2BA}"/>
              </a:ext>
            </a:extLst>
          </p:cNvPr>
          <p:cNvSpPr/>
          <p:nvPr/>
        </p:nvSpPr>
        <p:spPr>
          <a:xfrm rot="922725">
            <a:off x="7664163" y="331105"/>
            <a:ext cx="1781265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FC3DD740-8638-5007-8889-99E20CD8884B}"/>
              </a:ext>
            </a:extLst>
          </p:cNvPr>
          <p:cNvSpPr/>
          <p:nvPr/>
        </p:nvSpPr>
        <p:spPr>
          <a:xfrm>
            <a:off x="9480376" y="692696"/>
            <a:ext cx="2448272" cy="6165304"/>
          </a:xfrm>
          <a:prstGeom prst="roundRect">
            <a:avLst/>
          </a:prstGeom>
          <a:solidFill>
            <a:srgbClr val="00B0F0">
              <a:alpha val="5000"/>
            </a:srgb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060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BE289E2-2DEC-45F7-B9FD-4BBB87F442B5}"/>
              </a:ext>
            </a:extLst>
          </p:cNvPr>
          <p:cNvSpPr/>
          <p:nvPr/>
        </p:nvSpPr>
        <p:spPr>
          <a:xfrm>
            <a:off x="407368" y="3897198"/>
            <a:ext cx="11521280" cy="733852"/>
          </a:xfrm>
          <a:prstGeom prst="rect">
            <a:avLst/>
          </a:prstGeom>
          <a:solidFill>
            <a:srgbClr val="E3E5E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50F18B9-0F63-9B9C-AEE0-270F2DAE11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490" y="1562728"/>
            <a:ext cx="10515601" cy="1782150"/>
          </a:xfrm>
        </p:spPr>
        <p:txBody>
          <a:bodyPr>
            <a:normAutofit/>
          </a:bodyPr>
          <a:lstStyle/>
          <a:p>
            <a:pPr algn="ctr"/>
            <a:r>
              <a:rPr lang="cs-CZ" b="1" dirty="0"/>
              <a:t>Obsah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551384" y="2780928"/>
            <a:ext cx="11593288" cy="324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i="0" dirty="0">
                <a:solidFill>
                  <a:schemeClr val="bg1"/>
                </a:solidFill>
                <a:effectLst/>
              </a:rPr>
              <a:t>Informace o přípravě a odevzdání TT a výsledcích jejich kontrol</a:t>
            </a:r>
            <a:endParaRPr lang="cs-CZ" b="1" dirty="0">
              <a:solidFill>
                <a:schemeClr val="bg1"/>
              </a:solidFill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Aktuální stav oprav tabulek a jejich schvalování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cs-CZ" b="1" dirty="0"/>
              <a:t>Natáčení úvodních videí k jednotlivým předmětům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Druhá etapa implementace – aplikace min. 25 % TT ve výuce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cs-CZ" b="1" dirty="0">
                <a:solidFill>
                  <a:schemeClr val="bg1"/>
                </a:solidFill>
              </a:rPr>
              <a:t>Třetí etapa implementace – plná aplikace ve výuce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67408" y="2925509"/>
            <a:ext cx="10153128" cy="72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AA589EBE-6976-93D0-07DF-C483C30C94E2}"/>
              </a:ext>
            </a:extLst>
          </p:cNvPr>
          <p:cNvSpPr txBox="1">
            <a:spLocks/>
          </p:cNvSpPr>
          <p:nvPr/>
        </p:nvSpPr>
        <p:spPr>
          <a:xfrm>
            <a:off x="750680" y="3501405"/>
            <a:ext cx="8280920" cy="606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B1006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6606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6192CBE-0D20-62CF-A4EE-0B09E55F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1100016"/>
            <a:ext cx="11305256" cy="689952"/>
          </a:xfrm>
        </p:spPr>
        <p:txBody>
          <a:bodyPr>
            <a:noAutofit/>
          </a:bodyPr>
          <a:lstStyle/>
          <a:p>
            <a:r>
              <a:rPr lang="cs-CZ" sz="3300" dirty="0"/>
              <a:t>Natáčení úvodních videí k jednotlivým předmětům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F0626D3-8396-BF5E-2FB3-C42AC4F5E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924050"/>
            <a:ext cx="11017224" cy="474531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cs-CZ" dirty="0"/>
              <a:t>V rámci NPO je připraven systém natáčení videí pro implementaci LMS Moodle, který zajišťuje KME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cs-CZ" dirty="0"/>
              <a:t>Příprava videí je financována z NPO a založena na voucherech (poukázkách) na přípravu videa ve studiu KME a za pomoci jejich pracovníků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cs-CZ" dirty="0"/>
              <a:t>Na FFÚ jsme se rozhodli této možnosti využít v první řadě k přípravě krátkých úvodních videí pro všech 37 předmětů připravených v rámci NPO k transformaci do LMS Moodle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cs-CZ" dirty="0"/>
              <a:t>Tato krátká úvodní videa byla zařazena jednotně do všech připravených a odevzdaných TT za FFÚ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cs-CZ" dirty="0"/>
              <a:t>KME potvrdila připravenost k postupnému natáčení videí na základě zadání a plánu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352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6192CBE-0D20-62CF-A4EE-0B09E55F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Co by mělo být v vodním videu k předmětu</a:t>
            </a:r>
            <a:r>
              <a:rPr lang="cs-CZ" dirty="0"/>
              <a:t>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CB4B048-A695-FB58-3BF8-7F0972520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789968"/>
            <a:ext cx="11017224" cy="502340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Video by mělo být součástí prvního bloku (dlaždice) v LMS Moodle, který je věnován úvodu k předmětu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dirty="0"/>
              <a:t>Video by měl natočit garant předmětu nebo některý z jeho hlavních vyučujících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b="1" dirty="0"/>
              <a:t>Úkolem videa je: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dirty="0"/>
              <a:t>přivítat studenty,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dirty="0"/>
              <a:t>motivovat je ke studiu předmětu,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dirty="0"/>
              <a:t>zdůraznit hlavní cíle učení a kompetence, které po jeho absolvování student získá,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dirty="0"/>
              <a:t>upozornit na případná úskalí studia předmětu,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dirty="0"/>
              <a:t>stručně popsat jeho jednotlivé části a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dirty="0"/>
              <a:t>shrnout požadavky na jeho absolvování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dirty="0"/>
              <a:t>…apod.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/>
              <a:t>Všechny úvodní videa by měly mít stejnou fakultní formu a vzhled tak, aby bylo na první pohled pro studenta zřejmé, že se jedná o předmět FFÚ</a:t>
            </a:r>
          </a:p>
        </p:txBody>
      </p:sp>
    </p:spTree>
    <p:extLst>
      <p:ext uri="{BB962C8B-B14F-4D97-AF65-F5344CB8AC3E}">
        <p14:creationId xmlns:p14="http://schemas.microsoft.com/office/powerpoint/2010/main" val="221473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ezititulek / Závě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41CC0997-5CBB-4E02-B910-C2860B52A422}" vid="{93FB5299-6EDC-48AE-9550-E9EB78944B60}"/>
    </a:ext>
  </a:extLst>
</a:theme>
</file>

<file path=ppt/theme/theme2.xml><?xml version="1.0" encoding="utf-8"?>
<a:theme xmlns:a="http://schemas.openxmlformats.org/drawingml/2006/main" name="1_Běžné stránk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A612E10-045A-440E-8E16-4CC4C194DCD8}"/>
    </a:ext>
  </a:extLst>
</a:theme>
</file>

<file path=ppt/theme/theme3.xml><?xml version="1.0" encoding="utf-8"?>
<a:theme xmlns:a="http://schemas.openxmlformats.org/drawingml/2006/main" name="Úvodní sníme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89EECE0-5EFA-4E10-A960-169525D3A2A3}"/>
    </a:ext>
  </a:extLst>
</a:theme>
</file>

<file path=ppt/theme/theme4.xml><?xml version="1.0" encoding="utf-8"?>
<a:theme xmlns:a="http://schemas.openxmlformats.org/drawingml/2006/main" name="1_Úvodní sníme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89EECE0-5EFA-4E10-A960-169525D3A2A3}"/>
    </a:ext>
  </a:extLst>
</a:theme>
</file>

<file path=ppt/theme/theme5.xml><?xml version="1.0" encoding="utf-8"?>
<a:theme xmlns:a="http://schemas.openxmlformats.org/drawingml/2006/main" name="2_Úvodní sníme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89EECE0-5EFA-4E10-A960-169525D3A2A3}"/>
    </a:ext>
  </a:extLst>
</a:theme>
</file>

<file path=ppt/theme/theme6.xml><?xml version="1.0" encoding="utf-8"?>
<a:theme xmlns:a="http://schemas.openxmlformats.org/drawingml/2006/main" name="1_Mezititulek / Závě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21F940E-7043-4895-9213-19A705D9358C}"/>
    </a:ext>
  </a:extLst>
</a:theme>
</file>

<file path=ppt/theme/theme7.xml><?xml version="1.0" encoding="utf-8"?>
<a:theme xmlns:a="http://schemas.openxmlformats.org/drawingml/2006/main" name="2_Mezititulek / Závě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FU_CZ_16_9.potx" id="{1B66A9A2-F3EE-46E8-B1A1-25887A4FACBB}" vid="{221F940E-7043-4895-9213-19A705D9358C}"/>
    </a:ext>
  </a:extLst>
</a:theme>
</file>

<file path=ppt/theme/theme8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8ca483b-a394-4197-b810-821c39922362" xsi:nil="true"/>
    <lcf76f155ced4ddcb4097134ff3c332f xmlns="e430a26d-0ebb-40c0-8b0f-589a80557ff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2F6B353DC8F44AA56C9DA835DF1561" ma:contentTypeVersion="16" ma:contentTypeDescription="Vytvoří nový dokument" ma:contentTypeScope="" ma:versionID="9c26b60c6108ebeadeb1b9243e915c15">
  <xsd:schema xmlns:xsd="http://www.w3.org/2001/XMLSchema" xmlns:xs="http://www.w3.org/2001/XMLSchema" xmlns:p="http://schemas.microsoft.com/office/2006/metadata/properties" xmlns:ns2="e430a26d-0ebb-40c0-8b0f-589a80557ff5" xmlns:ns3="58ca483b-a394-4197-b810-821c39922362" targetNamespace="http://schemas.microsoft.com/office/2006/metadata/properties" ma:root="true" ma:fieldsID="be5848eecb3f4daf9a8063a9648720c1" ns2:_="" ns3:_="">
    <xsd:import namespace="e430a26d-0ebb-40c0-8b0f-589a80557ff5"/>
    <xsd:import namespace="58ca483b-a394-4197-b810-821c399223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30a26d-0ebb-40c0-8b0f-589a80557f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babb5542-b20f-476f-b885-dfe2db7716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ca483b-a394-4197-b810-821c3992236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b19cd42-548a-44c1-8188-8a6e530be174}" ma:internalName="TaxCatchAll" ma:showField="CatchAllData" ma:web="58ca483b-a394-4197-b810-821c399223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68376C-16CC-4D8F-8F8C-0166568949A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d1d44b8e-3309-485c-bb86-c0c22cad8f7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7FA018-6343-43F4-B428-F48565E5C4E9}"/>
</file>

<file path=customXml/itemProps3.xml><?xml version="1.0" encoding="utf-8"?>
<ds:datastoreItem xmlns:ds="http://schemas.openxmlformats.org/officeDocument/2006/customXml" ds:itemID="{30F53D7D-5708-4640-8E41-BD1C558E2E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FFU_CZ_16_9</Template>
  <TotalTime>11300</TotalTime>
  <Words>1735</Words>
  <Application>Microsoft Office PowerPoint</Application>
  <PresentationFormat>Širokoúhlá obrazovka</PresentationFormat>
  <Paragraphs>592</Paragraphs>
  <Slides>17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7</vt:i4>
      </vt:variant>
      <vt:variant>
        <vt:lpstr>Nadpisy snímků</vt:lpstr>
      </vt:variant>
      <vt:variant>
        <vt:i4>17</vt:i4>
      </vt:variant>
    </vt:vector>
  </HeadingPairs>
  <TitlesOfParts>
    <vt:vector size="27" baseType="lpstr">
      <vt:lpstr>Arial</vt:lpstr>
      <vt:lpstr>Calibri</vt:lpstr>
      <vt:lpstr>Wingdings</vt:lpstr>
      <vt:lpstr>Mezititulek / Závěr</vt:lpstr>
      <vt:lpstr>1_Běžné stránky</vt:lpstr>
      <vt:lpstr>Úvodní snímek</vt:lpstr>
      <vt:lpstr>1_Úvodní snímek</vt:lpstr>
      <vt:lpstr>2_Úvodní snímek</vt:lpstr>
      <vt:lpstr>1_Mezititulek / Závěr</vt:lpstr>
      <vt:lpstr>2_Mezititulek / Závěr</vt:lpstr>
      <vt:lpstr> Kontrola transformačních tabulek a další postup implementace LMS Moodle na FFÚ </vt:lpstr>
      <vt:lpstr>Obsah</vt:lpstr>
      <vt:lpstr>Informace o přípravě a odevzdání TT a výsledcích jejich kontrol</vt:lpstr>
      <vt:lpstr>Obsah</vt:lpstr>
      <vt:lpstr>Aktuální stav oprav tabulek a jejich schvalování</vt:lpstr>
      <vt:lpstr>Prezentace aplikace PowerPoint</vt:lpstr>
      <vt:lpstr>Obsah</vt:lpstr>
      <vt:lpstr>Natáčení úvodních videí k jednotlivým předmětům</vt:lpstr>
      <vt:lpstr>Co by mělo být v vodním videu k předmětu?</vt:lpstr>
      <vt:lpstr>Jak budeme postupovat na FFÚ?</vt:lpstr>
      <vt:lpstr>Obsah</vt:lpstr>
      <vt:lpstr>Harmonogram implementace LMS Moodle</vt:lpstr>
      <vt:lpstr>2. etapa implementace LMS Moodle</vt:lpstr>
      <vt:lpstr>2. etapa implementace LMS Moodle</vt:lpstr>
      <vt:lpstr>Obsah</vt:lpstr>
      <vt:lpstr>3. etapa implementace LMS Moodle</vt:lpstr>
      <vt:lpstr>Děkuji za pozornost...</vt:lpstr>
    </vt:vector>
  </TitlesOfParts>
  <Company>FFÚ VŠE v Prazew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Novela zákona o účetnictví 2016</dc:title>
  <dc:creator>Ladislav Mejzlík</dc:creator>
  <cp:keywords>Národní účetní rada</cp:keywords>
  <cp:lastModifiedBy>Ladislav Mejzlík</cp:lastModifiedBy>
  <cp:revision>382</cp:revision>
  <cp:lastPrinted>2020-01-08T13:34:38Z</cp:lastPrinted>
  <dcterms:created xsi:type="dcterms:W3CDTF">2011-11-15T16:33:16Z</dcterms:created>
  <dcterms:modified xsi:type="dcterms:W3CDTF">2023-02-14T13:09:33Z</dcterms:modified>
  <cp:category>6. ročník odborného semináře NÚR 2015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W_SaveText">
    <vt:lpwstr>Save to Notes</vt:lpwstr>
  </property>
  <property fmtid="{D5CDD505-2E9C-101B-9397-08002B2CF9AE}" pid="3" name="SW_SaveCloseOfficeText">
    <vt:lpwstr>Save and Close Office document</vt:lpwstr>
  </property>
  <property fmtid="{D5CDD505-2E9C-101B-9397-08002B2CF9AE}" pid="4" name="SW_SaveCloseText">
    <vt:lpwstr>Save and Close Notes document</vt:lpwstr>
  </property>
  <property fmtid="{D5CDD505-2E9C-101B-9397-08002B2CF9AE}" pid="5" name="SW_DocUNID">
    <vt:lpwstr>55DA0742FAE2A572C1257BE30034AE04</vt:lpwstr>
  </property>
  <property fmtid="{D5CDD505-2E9C-101B-9397-08002B2CF9AE}" pid="6" name="SW_DocHWND">
    <vt:r8>461470</vt:r8>
  </property>
  <property fmtid="{D5CDD505-2E9C-101B-9397-08002B2CF9AE}" pid="7" name="SW_IntOfficeMacros">
    <vt:lpwstr>Disabled</vt:lpwstr>
  </property>
  <property fmtid="{D5CDD505-2E9C-101B-9397-08002B2CF9AE}" pid="8" name="SW_CustomTitle">
    <vt:lpwstr/>
  </property>
  <property fmtid="{D5CDD505-2E9C-101B-9397-08002B2CF9AE}" pid="9" name="SW_DialogTitle">
    <vt:lpwstr>SWING Integrator for Notes and Office</vt:lpwstr>
  </property>
  <property fmtid="{D5CDD505-2E9C-101B-9397-08002B2CF9AE}" pid="10" name="SW_PromptText">
    <vt:lpwstr>Do you want to save?</vt:lpwstr>
  </property>
  <property fmtid="{D5CDD505-2E9C-101B-9397-08002B2CF9AE}" pid="11" name="SW_NewDocument">
    <vt:lpwstr/>
  </property>
  <property fmtid="{D5CDD505-2E9C-101B-9397-08002B2CF9AE}" pid="12" name="SW_VisibleVBAMacroMenuItems">
    <vt:r8>127</vt:r8>
  </property>
  <property fmtid="{D5CDD505-2E9C-101B-9397-08002B2CF9AE}" pid="13" name="SW_EnabledVBAMacroMenuItems">
    <vt:r8>127</vt:r8>
  </property>
  <property fmtid="{D5CDD505-2E9C-101B-9397-08002B2CF9AE}" pid="14" name="SW_AddinName">
    <vt:lpwstr>SWINGINTEGRATOR526000.PPA</vt:lpwstr>
  </property>
  <property fmtid="{D5CDD505-2E9C-101B-9397-08002B2CF9AE}" pid="15" name="ContentTypeId">
    <vt:lpwstr>0x0101003A2F6B353DC8F44AA56C9DA835DF1561</vt:lpwstr>
  </property>
</Properties>
</file>