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Layouts/slideLayout1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charts/style1.xml" ContentType="application/vnd.ms-office.chartstyle+xml"/>
  <Override PartName="/ppt/charts/chart1.xml" ContentType="application/vnd.openxmlformats-officedocument.drawingml.chart+xml"/>
  <Override PartName="/ppt/charts/colors1.xml" ContentType="application/vnd.ms-office.chartcolorstyl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  <p:sldMasterId id="2147483667" r:id="rId3"/>
  </p:sldMasterIdLst>
  <p:sldIdLst>
    <p:sldId id="256" r:id="rId4"/>
    <p:sldId id="266" r:id="rId5"/>
    <p:sldId id="264" r:id="rId6"/>
    <p:sldId id="265" r:id="rId7"/>
    <p:sldId id="267" r:id="rId8"/>
    <p:sldId id="259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yl s motivem 2 – zvýraznění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Světlý styl 2 – zvýraznění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err="1"/>
              <a:t>Graph</a:t>
            </a:r>
            <a:r>
              <a:rPr lang="cs-CZ" dirty="0"/>
              <a:t> </a:t>
            </a:r>
            <a:r>
              <a:rPr lang="cs-CZ" dirty="0" err="1"/>
              <a:t>name</a:t>
            </a:r>
            <a:endParaRPr lang="cs-CZ" dirty="0"/>
          </a:p>
        </c:rich>
      </c:tx>
      <c:layout>
        <c:manualLayout>
          <c:xMode val="edge"/>
          <c:yMode val="edge"/>
          <c:x val="6.7578487579540367E-2"/>
          <c:y val="3.065718843246516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5BC4F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361-448B-9883-4DDC5A2D2ED5}"/>
              </c:ext>
            </c:extLst>
          </c:dPt>
          <c:dPt>
            <c:idx val="1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D262-43CA-A3D1-3649BE932101}"/>
              </c:ext>
            </c:extLst>
          </c:dPt>
          <c:dPt>
            <c:idx val="2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262-43CA-A3D1-3649BE932101}"/>
              </c:ext>
            </c:extLst>
          </c:dPt>
          <c:dPt>
            <c:idx val="3"/>
            <c:invertIfNegative val="0"/>
            <c:bubble3D val="0"/>
            <c:spPr>
              <a:solidFill>
                <a:srgbClr val="009EE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D262-43CA-A3D1-3649BE932101}"/>
              </c:ext>
            </c:extLst>
          </c:dPt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61-448B-9883-4DDC5A2D2ED5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rgbClr val="B10062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361-448B-9883-4DDC5A2D2ED5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rgbClr val="EB6608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61-448B-9883-4DDC5A2D2ED5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00659B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List1!$E$2:$E$5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361-448B-9883-4DDC5A2D2ED5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rgbClr val="009881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List1!$F$2:$F$5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361-448B-9883-4DDC5A2D2ED5}"/>
            </c:ext>
          </c:extLst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rgbClr val="5BC4F1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List1!$G$2:$G$5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361-448B-9883-4DDC5A2D2ED5}"/>
            </c:ext>
          </c:extLst>
        </c:ser>
        <c:ser>
          <c:idx val="6"/>
          <c:order val="6"/>
          <c:tx>
            <c:strRef>
              <c:f>List1!$H$1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E73088"/>
            </a:solidFill>
            <a:ln>
              <a:noFill/>
            </a:ln>
            <a:effectLst/>
          </c:spPr>
          <c:invertIfNegative val="0"/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List1!$H$2:$H$5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361-448B-9883-4DDC5A2D2E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6283247"/>
        <c:axId val="336943279"/>
      </c:barChart>
      <c:catAx>
        <c:axId val="336283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6943279"/>
        <c:crosses val="autoZero"/>
        <c:auto val="1"/>
        <c:lblAlgn val="ctr"/>
        <c:lblOffset val="100"/>
        <c:noMultiLvlLbl val="0"/>
      </c:catAx>
      <c:valAx>
        <c:axId val="3369432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6283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>
            <a:extLst>
              <a:ext uri="{FF2B5EF4-FFF2-40B4-BE49-F238E27FC236}">
                <a16:creationId xmlns:a16="http://schemas.microsoft.com/office/drawing/2014/main" id="{BCFBFDBF-9775-417E-BA8E-B87EF1F1681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8999" y="2308461"/>
            <a:ext cx="104775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err="1"/>
              <a:t>Title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presentation</a:t>
            </a:r>
            <a:endParaRPr lang="cs-CZ" dirty="0"/>
          </a:p>
        </p:txBody>
      </p:sp>
      <p:sp>
        <p:nvSpPr>
          <p:cNvPr id="15" name="Podnadpis 2">
            <a:extLst>
              <a:ext uri="{FF2B5EF4-FFF2-40B4-BE49-F238E27FC236}">
                <a16:creationId xmlns:a16="http://schemas.microsoft.com/office/drawing/2014/main" id="{C0634D68-8863-41FE-805D-0BE2BA701FC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399" y="4204911"/>
            <a:ext cx="10452101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rgbClr val="4A4A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err="1"/>
              <a:t>Subtitle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presentation</a:t>
            </a:r>
            <a:endParaRPr lang="cs-CZ" dirty="0"/>
          </a:p>
        </p:txBody>
      </p:sp>
      <p:sp>
        <p:nvSpPr>
          <p:cNvPr id="16" name="Zástupný text 2">
            <a:extLst>
              <a:ext uri="{FF2B5EF4-FFF2-40B4-BE49-F238E27FC236}">
                <a16:creationId xmlns:a16="http://schemas.microsoft.com/office/drawing/2014/main" id="{BAD72215-4488-478B-AA80-137C3F4375A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009EE2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 and surname of author</a:t>
            </a:r>
            <a:endParaRPr lang="cs-CZ" dirty="0"/>
          </a:p>
        </p:txBody>
      </p:sp>
      <p:sp>
        <p:nvSpPr>
          <p:cNvPr id="17" name="Zástupný text 2">
            <a:extLst>
              <a:ext uri="{FF2B5EF4-FFF2-40B4-BE49-F238E27FC236}">
                <a16:creationId xmlns:a16="http://schemas.microsoft.com/office/drawing/2014/main" id="{480DDDC1-F516-4966-A9D6-C0AE0026C933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4A4A49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Name </a:t>
            </a:r>
            <a:r>
              <a:rPr lang="cs-CZ" dirty="0" err="1"/>
              <a:t>of</a:t>
            </a:r>
            <a:r>
              <a:rPr lang="cs-CZ" dirty="0"/>
              <a:t> department</a:t>
            </a:r>
          </a:p>
        </p:txBody>
      </p:sp>
    </p:spTree>
    <p:extLst>
      <p:ext uri="{BB962C8B-B14F-4D97-AF65-F5344CB8AC3E}">
        <p14:creationId xmlns:p14="http://schemas.microsoft.com/office/powerpoint/2010/main" val="5505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E112A9-1FE6-4496-81B4-0842D25D88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1012825"/>
            <a:ext cx="10515600" cy="1325563"/>
          </a:xfrm>
        </p:spPr>
        <p:txBody>
          <a:bodyPr/>
          <a:lstStyle/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F9BFB9E-5D3E-46B3-ABDB-B7E57DAC617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dirty="0"/>
              <a:t>Click to edit the text styles in the template</a:t>
            </a:r>
            <a:r>
              <a:rPr lang="cs-CZ" dirty="0"/>
              <a:t>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6502C15-7789-4EE7-A643-5A633ABA3C1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the text styles in the template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Second level</a:t>
            </a:r>
          </a:p>
          <a:p>
            <a:pPr lvl="2"/>
            <a:r>
              <a:rPr lang="cs-CZ" dirty="0" err="1"/>
              <a:t>Third</a:t>
            </a:r>
            <a:r>
              <a:rPr lang="cs-CZ" dirty="0"/>
              <a:t> level</a:t>
            </a:r>
          </a:p>
          <a:p>
            <a:pPr lvl="3"/>
            <a:r>
              <a:rPr lang="cs-CZ" dirty="0" err="1"/>
              <a:t>Fourth</a:t>
            </a:r>
            <a:r>
              <a:rPr lang="cs-CZ" dirty="0"/>
              <a:t> level</a:t>
            </a:r>
          </a:p>
          <a:p>
            <a:pPr lvl="4"/>
            <a:r>
              <a:rPr lang="cs-CZ" dirty="0" err="1"/>
              <a:t>Fifth</a:t>
            </a:r>
            <a:r>
              <a:rPr lang="cs-CZ" dirty="0"/>
              <a:t> level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C6F85072-0475-4304-BE03-A72EA7AC3937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dirty="0"/>
              <a:t>Click to edit the text styles in the template</a:t>
            </a:r>
            <a:r>
              <a:rPr lang="cs-CZ" dirty="0"/>
              <a:t>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2F1610A2-3C29-4B70-AF60-C2A3EBCE309C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the text styles in the template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Second level</a:t>
            </a:r>
          </a:p>
          <a:p>
            <a:pPr lvl="2"/>
            <a:r>
              <a:rPr lang="cs-CZ" dirty="0" err="1"/>
              <a:t>Third</a:t>
            </a:r>
            <a:r>
              <a:rPr lang="cs-CZ" dirty="0"/>
              <a:t> level</a:t>
            </a:r>
          </a:p>
          <a:p>
            <a:pPr lvl="3"/>
            <a:r>
              <a:rPr lang="cs-CZ" dirty="0" err="1"/>
              <a:t>Fourth</a:t>
            </a:r>
            <a:r>
              <a:rPr lang="cs-CZ" dirty="0"/>
              <a:t> level</a:t>
            </a:r>
          </a:p>
          <a:p>
            <a:pPr lvl="4"/>
            <a:r>
              <a:rPr lang="cs-CZ" dirty="0" err="1"/>
              <a:t>Fifth</a:t>
            </a:r>
            <a:r>
              <a:rPr lang="cs-CZ" dirty="0"/>
              <a:t> level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72C164E5-0EFB-46F1-BB95-CBBAC80CA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9ADC-2255-4EF3-B5C0-B90829E78CD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4FD1153-99E6-4ECA-BF33-0E377D334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56282298-48D6-4F29-8798-A54B0577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A258-668E-4A85-A197-2757C3BEE1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064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843D58-00E6-4F74-B46F-884BB0737B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11A4E0E-761B-449A-9AA3-FAB726390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9ADC-2255-4EF3-B5C0-B90829E78CD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ED2199A-57B9-4C7C-A04D-6C8B8FF22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5D08B6B-5218-473D-BD06-9695102CE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A258-668E-4A85-A197-2757C3BEE1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150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Graph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843D58-00E6-4F74-B46F-884BB0737B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11A4E0E-761B-449A-9AA3-FAB726390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9ADC-2255-4EF3-B5C0-B90829E78CD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ED2199A-57B9-4C7C-A04D-6C8B8FF22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5D08B6B-5218-473D-BD06-9695102CE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A258-668E-4A85-A197-2757C3BEE154}" type="slidenum">
              <a:rPr lang="cs-CZ" smtClean="0"/>
              <a:t>‹#›</a:t>
            </a:fld>
            <a:endParaRPr lang="cs-CZ"/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66D0A4D5-BA9C-4FF3-8DED-5DC2BE4CD0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7069377"/>
              </p:ext>
            </p:extLst>
          </p:nvPr>
        </p:nvGraphicFramePr>
        <p:xfrm>
          <a:off x="838200" y="1990725"/>
          <a:ext cx="10372724" cy="4147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632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4B6AD0B-CD39-418F-BD86-753F9D93E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9ADC-2255-4EF3-B5C0-B90829E78CD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F3563E2-1FFA-41D6-A180-AB12573EE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07A9ED8-2B82-40D5-A9B1-F2B165BE7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A258-668E-4A85-A197-2757C3BEE154}" type="slidenum">
              <a:rPr lang="cs-CZ" smtClean="0"/>
              <a:t>‹#›</a:t>
            </a:fld>
            <a:endParaRPr lang="cs-CZ"/>
          </a:p>
        </p:txBody>
      </p:sp>
      <p:sp>
        <p:nvSpPr>
          <p:cNvPr id="14" name="Nadpis 1">
            <a:extLst>
              <a:ext uri="{FF2B5EF4-FFF2-40B4-BE49-F238E27FC236}">
                <a16:creationId xmlns:a16="http://schemas.microsoft.com/office/drawing/2014/main" id="{3595AC0D-E641-4E07-B2CB-74274830B2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00016"/>
            <a:ext cx="10372725" cy="689952"/>
          </a:xfrm>
        </p:spPr>
        <p:txBody>
          <a:bodyPr/>
          <a:lstStyle/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</p:spTree>
    <p:extLst>
      <p:ext uri="{BB962C8B-B14F-4D97-AF65-F5344CB8AC3E}">
        <p14:creationId xmlns:p14="http://schemas.microsoft.com/office/powerpoint/2010/main" val="208143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4B6AD0B-CD39-418F-BD86-753F9D93E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9ADC-2255-4EF3-B5C0-B90829E78CD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F3563E2-1FFA-41D6-A180-AB12573EE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07A9ED8-2B82-40D5-A9B1-F2B165BE7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A258-668E-4A85-A197-2757C3BEE154}" type="slidenum">
              <a:rPr lang="cs-CZ" smtClean="0"/>
              <a:t>‹#›</a:t>
            </a:fld>
            <a:endParaRPr lang="cs-CZ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9841DB2C-4E87-4F77-9936-DB53842AFF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503058"/>
              </p:ext>
            </p:extLst>
          </p:nvPr>
        </p:nvGraphicFramePr>
        <p:xfrm>
          <a:off x="838201" y="2152650"/>
          <a:ext cx="10372722" cy="3605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9914">
                  <a:extLst>
                    <a:ext uri="{9D8B030D-6E8A-4147-A177-3AD203B41FA5}">
                      <a16:colId xmlns:a16="http://schemas.microsoft.com/office/drawing/2014/main" val="1219353005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4046355216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1360489622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2421545816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445562066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4004064892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1769508777"/>
                    </a:ext>
                  </a:extLst>
                </a:gridCol>
                <a:gridCol w="1149914">
                  <a:extLst>
                    <a:ext uri="{9D8B030D-6E8A-4147-A177-3AD203B41FA5}">
                      <a16:colId xmlns:a16="http://schemas.microsoft.com/office/drawing/2014/main" val="3799914238"/>
                    </a:ext>
                  </a:extLst>
                </a:gridCol>
                <a:gridCol w="1173410">
                  <a:extLst>
                    <a:ext uri="{9D8B030D-6E8A-4147-A177-3AD203B41FA5}">
                      <a16:colId xmlns:a16="http://schemas.microsoft.com/office/drawing/2014/main" val="1835371581"/>
                    </a:ext>
                  </a:extLst>
                </a:gridCol>
              </a:tblGrid>
              <a:tr h="450667">
                <a:tc>
                  <a:txBody>
                    <a:bodyPr/>
                    <a:lstStyle/>
                    <a:p>
                      <a:r>
                        <a:rPr lang="cs-CZ" dirty="0" err="1"/>
                        <a:t>Column</a:t>
                      </a:r>
                      <a:endParaRPr lang="cs-CZ" dirty="0"/>
                    </a:p>
                  </a:txBody>
                  <a:tcPr anchor="ctr">
                    <a:solidFill>
                      <a:srgbClr val="009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err="1"/>
                        <a:t>Column</a:t>
                      </a:r>
                      <a:endParaRPr lang="cs-CZ" dirty="0"/>
                    </a:p>
                  </a:txBody>
                  <a:tcPr anchor="ctr">
                    <a:solidFill>
                      <a:srgbClr val="009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err="1"/>
                        <a:t>Column</a:t>
                      </a:r>
                      <a:endParaRPr lang="cs-CZ" dirty="0"/>
                    </a:p>
                  </a:txBody>
                  <a:tcPr anchor="ctr">
                    <a:solidFill>
                      <a:srgbClr val="009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err="1"/>
                        <a:t>Column</a:t>
                      </a:r>
                      <a:endParaRPr lang="cs-CZ" dirty="0"/>
                    </a:p>
                  </a:txBody>
                  <a:tcPr anchor="ctr">
                    <a:solidFill>
                      <a:srgbClr val="009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err="1"/>
                        <a:t>Column</a:t>
                      </a:r>
                      <a:endParaRPr lang="cs-CZ" dirty="0"/>
                    </a:p>
                  </a:txBody>
                  <a:tcPr anchor="ctr">
                    <a:solidFill>
                      <a:srgbClr val="009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err="1"/>
                        <a:t>Column</a:t>
                      </a:r>
                      <a:endParaRPr lang="cs-CZ" dirty="0"/>
                    </a:p>
                  </a:txBody>
                  <a:tcPr anchor="ctr">
                    <a:solidFill>
                      <a:srgbClr val="009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err="1"/>
                        <a:t>Column</a:t>
                      </a:r>
                      <a:endParaRPr lang="cs-CZ" dirty="0"/>
                    </a:p>
                  </a:txBody>
                  <a:tcPr anchor="ctr">
                    <a:solidFill>
                      <a:srgbClr val="009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err="1"/>
                        <a:t>Column</a:t>
                      </a:r>
                      <a:endParaRPr lang="cs-CZ" dirty="0"/>
                    </a:p>
                  </a:txBody>
                  <a:tcPr anchor="ctr">
                    <a:solidFill>
                      <a:srgbClr val="009E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err="1"/>
                        <a:t>Column</a:t>
                      </a:r>
                      <a:endParaRPr lang="cs-CZ" dirty="0"/>
                    </a:p>
                  </a:txBody>
                  <a:tcPr anchor="ctr">
                    <a:solidFill>
                      <a:srgbClr val="009E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504544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r>
                        <a:rPr lang="cs-CZ" dirty="0" err="1"/>
                        <a:t>Row</a:t>
                      </a:r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9812970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r>
                        <a:rPr lang="cs-CZ" dirty="0" err="1"/>
                        <a:t>Row</a:t>
                      </a:r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039754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r>
                        <a:rPr lang="cs-CZ" dirty="0" err="1"/>
                        <a:t>Row</a:t>
                      </a:r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737182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r>
                        <a:rPr lang="cs-CZ" dirty="0" err="1"/>
                        <a:t>Row</a:t>
                      </a:r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019941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r>
                        <a:rPr lang="cs-CZ" dirty="0" err="1"/>
                        <a:t>Row</a:t>
                      </a:r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095225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r>
                        <a:rPr lang="cs-CZ" dirty="0" err="1"/>
                        <a:t>Row</a:t>
                      </a:r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294286"/>
                  </a:ext>
                </a:extLst>
              </a:tr>
              <a:tr h="450667">
                <a:tc>
                  <a:txBody>
                    <a:bodyPr/>
                    <a:lstStyle/>
                    <a:p>
                      <a:r>
                        <a:rPr lang="cs-CZ" dirty="0" err="1"/>
                        <a:t>Row</a:t>
                      </a:r>
                      <a:endParaRPr lang="cs-CZ" dirty="0"/>
                    </a:p>
                  </a:txBody>
                  <a:tcPr anchor="ctr">
                    <a:solidFill>
                      <a:srgbClr val="EAF6FE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EAF6FE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EAF6FE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EAF6FE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EAF6FE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EAF6FE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EAF6FE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EAF6FE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solidFill>
                      <a:srgbClr val="EAF6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52544"/>
                  </a:ext>
                </a:extLst>
              </a:tr>
            </a:tbl>
          </a:graphicData>
        </a:graphic>
      </p:graphicFrame>
      <p:sp>
        <p:nvSpPr>
          <p:cNvPr id="14" name="Nadpis 1">
            <a:extLst>
              <a:ext uri="{FF2B5EF4-FFF2-40B4-BE49-F238E27FC236}">
                <a16:creationId xmlns:a16="http://schemas.microsoft.com/office/drawing/2014/main" id="{3595AC0D-E641-4E07-B2CB-74274830B2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100016"/>
            <a:ext cx="10372725" cy="689952"/>
          </a:xfrm>
        </p:spPr>
        <p:txBody>
          <a:bodyPr/>
          <a:lstStyle/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</p:spTree>
    <p:extLst>
      <p:ext uri="{BB962C8B-B14F-4D97-AF65-F5344CB8AC3E}">
        <p14:creationId xmlns:p14="http://schemas.microsoft.com/office/powerpoint/2010/main" val="286142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75CB4D-7416-4123-83CE-C769D1CEF9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0998F7-E90D-471F-891C-0FD12349B84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53689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the text styles in the template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Second level</a:t>
            </a:r>
          </a:p>
          <a:p>
            <a:pPr lvl="2"/>
            <a:r>
              <a:rPr lang="cs-CZ" dirty="0" err="1"/>
              <a:t>Third</a:t>
            </a:r>
            <a:r>
              <a:rPr lang="cs-CZ" dirty="0"/>
              <a:t> level</a:t>
            </a:r>
          </a:p>
          <a:p>
            <a:pPr lvl="3"/>
            <a:r>
              <a:rPr lang="cs-CZ" dirty="0" err="1"/>
              <a:t>Fourth</a:t>
            </a:r>
            <a:r>
              <a:rPr lang="cs-CZ" dirty="0"/>
              <a:t> level</a:t>
            </a:r>
          </a:p>
          <a:p>
            <a:pPr lvl="4"/>
            <a:r>
              <a:rPr lang="cs-CZ" dirty="0" err="1"/>
              <a:t>Fifth</a:t>
            </a:r>
            <a:r>
              <a:rPr lang="cs-CZ" dirty="0"/>
              <a:t> level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0F5FE98-251D-4D3C-B8B7-DADD6DEB868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42989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the template style.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390EA42-058E-4D22-B615-D930D64C6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9ADC-2255-4EF3-B5C0-B90829E78CD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8A484A-2BA3-41B7-86CF-5D3F9304C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01B4CD1-4B53-455D-AE40-D95A24E4F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A258-668E-4A85-A197-2757C3BEE1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256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697884-28AE-4700-9C13-68750D37E9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173077C-429C-4C0E-8F05-9FFAC62D143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53689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/>
              <a:t>Picture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7844AFA-992F-4BE4-ABDB-10F592A4413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42989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the template style.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0442129-45B5-4C81-B28A-AA85D4F4D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9ADC-2255-4EF3-B5C0-B90829E78CD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6712F59-4F02-4916-92FC-440DB3FE4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893627A-E54A-4DF9-9A32-88F06F6E2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A258-668E-4A85-A197-2757C3BEE1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675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0" y="2895600"/>
            <a:ext cx="4165600" cy="1143000"/>
          </a:xfrm>
        </p:spPr>
        <p:txBody>
          <a:bodyPr anchorCtr="1"/>
          <a:lstStyle>
            <a:lvl1pPr>
              <a:defRPr sz="15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cs-CZ" altLang="en-US"/>
              <a:t>Kliknutím lze upravit styl.</a:t>
            </a:r>
            <a:endParaRPr lang="en-US" altLang="en-US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810000"/>
            <a:ext cx="7112000" cy="2590800"/>
          </a:xfrm>
        </p:spPr>
        <p:txBody>
          <a:bodyPr/>
          <a:lstStyle>
            <a:lvl1pPr marL="0" indent="0" algn="ctr">
              <a:buFontTx/>
              <a:buNone/>
              <a:defRPr sz="4000" b="1">
                <a:solidFill>
                  <a:srgbClr val="0094B9"/>
                </a:solidFill>
                <a:latin typeface="Arial" charset="0"/>
              </a:defRPr>
            </a:lvl1pPr>
          </a:lstStyle>
          <a:p>
            <a:r>
              <a:rPr lang="cs-CZ" altLang="en-US"/>
              <a:t>Kliknutím můžete upravit styl předlohy.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7978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76271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876800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/ 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>
            <a:extLst>
              <a:ext uri="{FF2B5EF4-FFF2-40B4-BE49-F238E27FC236}">
                <a16:creationId xmlns:a16="http://schemas.microsoft.com/office/drawing/2014/main" id="{F8634324-BF7C-40B1-AED7-7650EA0D4E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199" y="2300150"/>
            <a:ext cx="10515601" cy="1782150"/>
          </a:xfrm>
          <a:prstGeom prst="rect">
            <a:avLst/>
          </a:prstGeo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 err="1"/>
              <a:t>Title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presentation</a:t>
            </a:r>
            <a:endParaRPr lang="cs-CZ" dirty="0"/>
          </a:p>
        </p:txBody>
      </p:sp>
      <p:sp>
        <p:nvSpPr>
          <p:cNvPr id="11" name="Podnadpis 2">
            <a:extLst>
              <a:ext uri="{FF2B5EF4-FFF2-40B4-BE49-F238E27FC236}">
                <a16:creationId xmlns:a16="http://schemas.microsoft.com/office/drawing/2014/main" id="{DE4C0A13-0437-4EFA-8F57-F5CE9FFABA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63599" y="4196600"/>
            <a:ext cx="10490201" cy="8136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err="1"/>
              <a:t>Subtitle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presentation</a:t>
            </a:r>
            <a:endParaRPr lang="cs-CZ" dirty="0"/>
          </a:p>
        </p:txBody>
      </p:sp>
      <p:sp>
        <p:nvSpPr>
          <p:cNvPr id="12" name="Zástupný text 2">
            <a:extLst>
              <a:ext uri="{FF2B5EF4-FFF2-40B4-BE49-F238E27FC236}">
                <a16:creationId xmlns:a16="http://schemas.microsoft.com/office/drawing/2014/main" id="{A25F00FA-D3D9-4BEA-B818-367872B9088E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7634894" y="870423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500" b="1">
                <a:solidFill>
                  <a:srgbClr val="D2F5FF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 and surname of author</a:t>
            </a:r>
            <a:endParaRPr lang="cs-CZ" dirty="0"/>
          </a:p>
        </p:txBody>
      </p:sp>
      <p:sp>
        <p:nvSpPr>
          <p:cNvPr id="13" name="Zástupný text 2">
            <a:extLst>
              <a:ext uri="{FF2B5EF4-FFF2-40B4-BE49-F238E27FC236}">
                <a16:creationId xmlns:a16="http://schemas.microsoft.com/office/drawing/2014/main" id="{180B25F2-73DC-4C16-9BA7-ED91F92A2754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7634894" y="1182051"/>
            <a:ext cx="3718906" cy="31162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chemeClr val="bg1"/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name.surname@vse.cz</a:t>
            </a:r>
          </a:p>
        </p:txBody>
      </p:sp>
    </p:spTree>
    <p:extLst>
      <p:ext uri="{BB962C8B-B14F-4D97-AF65-F5344CB8AC3E}">
        <p14:creationId xmlns:p14="http://schemas.microsoft.com/office/powerpoint/2010/main" val="121354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1FEBE9D-4844-416F-A47B-E71F5CB393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D6471AA-641D-48E4-895F-2C70DDA447D1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the text styles in the template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Second level</a:t>
            </a:r>
          </a:p>
          <a:p>
            <a:pPr lvl="2"/>
            <a:r>
              <a:rPr lang="cs-CZ" dirty="0" err="1"/>
              <a:t>Third</a:t>
            </a:r>
            <a:r>
              <a:rPr lang="cs-CZ" dirty="0"/>
              <a:t> level</a:t>
            </a:r>
          </a:p>
          <a:p>
            <a:pPr lvl="3"/>
            <a:r>
              <a:rPr lang="cs-CZ" dirty="0" err="1"/>
              <a:t>Fourth</a:t>
            </a:r>
            <a:r>
              <a:rPr lang="cs-CZ" dirty="0"/>
              <a:t> level</a:t>
            </a:r>
          </a:p>
          <a:p>
            <a:pPr lvl="4"/>
            <a:r>
              <a:rPr lang="cs-CZ" dirty="0" err="1"/>
              <a:t>Fifth</a:t>
            </a:r>
            <a:r>
              <a:rPr lang="cs-CZ" dirty="0"/>
              <a:t> level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D51239B-9FE1-4DB1-BD79-B7D38D332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9ADC-2255-4EF3-B5C0-B90829E78CD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E3E641A-DC32-4DD9-8307-46D9DFF58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92F49C3-090D-4190-9CE2-36066030C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A258-668E-4A85-A197-2757C3BEE1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289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AB441-3D76-4218-81BE-D7E4F3F92A2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A84F63F-E322-46AC-A5C6-E1540E1BD2F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the template style.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939DC5B-E1B0-4FCB-9D9A-C6471A28B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9ADC-2255-4EF3-B5C0-B90829E78CD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A462326-6725-45D6-8FAC-124BEDCD3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B92F161-156E-4802-8F1B-078DF89F7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A258-668E-4A85-A197-2757C3BEE1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730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FA8AAD-C4A1-48ED-8D79-3AB4069FE7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D2D865-A902-4D7C-A0B5-B2C4BB1953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the template style.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CC5CC91-7444-4FBB-B6F3-3E6FBD5B3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9ADC-2255-4EF3-B5C0-B90829E78CD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C05772A-E403-4DD1-B232-954A3547E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A89E5D0-757E-45AA-8FEA-238040FB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A258-668E-4A85-A197-2757C3BEE1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899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401FF8-98E7-49CB-8B33-E139EF39ED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AF8276E-A998-4BB7-B53A-49EC37A4100E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4"/>
            <a:ext cx="5181600" cy="4530725"/>
          </a:xfrm>
        </p:spPr>
        <p:txBody>
          <a:bodyPr/>
          <a:lstStyle/>
          <a:p>
            <a:pPr lvl="0"/>
            <a:r>
              <a:rPr lang="en-US" dirty="0"/>
              <a:t>Click to edit the text styles in the template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Second level</a:t>
            </a:r>
          </a:p>
          <a:p>
            <a:pPr lvl="2"/>
            <a:r>
              <a:rPr lang="cs-CZ" dirty="0" err="1"/>
              <a:t>Third</a:t>
            </a:r>
            <a:r>
              <a:rPr lang="cs-CZ" dirty="0"/>
              <a:t> level</a:t>
            </a:r>
          </a:p>
          <a:p>
            <a:pPr lvl="3"/>
            <a:r>
              <a:rPr lang="cs-CZ" dirty="0" err="1"/>
              <a:t>Fourth</a:t>
            </a:r>
            <a:r>
              <a:rPr lang="cs-CZ" dirty="0"/>
              <a:t> level</a:t>
            </a:r>
          </a:p>
          <a:p>
            <a:pPr lvl="4"/>
            <a:r>
              <a:rPr lang="cs-CZ" dirty="0" err="1"/>
              <a:t>Fifth</a:t>
            </a:r>
            <a:r>
              <a:rPr lang="cs-CZ" dirty="0"/>
              <a:t> level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5672645-DFF8-41C8-8BAC-5F24D188FE2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530724"/>
          </a:xfrm>
        </p:spPr>
        <p:txBody>
          <a:bodyPr/>
          <a:lstStyle/>
          <a:p>
            <a:pPr lvl="0"/>
            <a:r>
              <a:rPr lang="en-US" dirty="0"/>
              <a:t>Click to edit the text styles in the template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Second level</a:t>
            </a:r>
          </a:p>
          <a:p>
            <a:pPr lvl="2"/>
            <a:r>
              <a:rPr lang="cs-CZ" dirty="0" err="1"/>
              <a:t>Third</a:t>
            </a:r>
            <a:r>
              <a:rPr lang="cs-CZ" dirty="0"/>
              <a:t> level</a:t>
            </a:r>
          </a:p>
          <a:p>
            <a:pPr lvl="3"/>
            <a:r>
              <a:rPr lang="cs-CZ" dirty="0" err="1"/>
              <a:t>Fourth</a:t>
            </a:r>
            <a:r>
              <a:rPr lang="cs-CZ" dirty="0"/>
              <a:t> level</a:t>
            </a:r>
          </a:p>
          <a:p>
            <a:pPr lvl="4"/>
            <a:r>
              <a:rPr lang="cs-CZ" dirty="0" err="1"/>
              <a:t>Fifth</a:t>
            </a:r>
            <a:r>
              <a:rPr lang="cs-CZ" dirty="0"/>
              <a:t> level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3C31C8-960E-4A18-BC09-35D75D589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29ADC-2255-4EF3-B5C0-B90829E78CD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E33D9D5-2EC6-4E2A-AA85-6FCF97D65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CF1E174-D347-4AB1-95DE-ECA0F485F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A258-668E-4A85-A197-2757C3BEE15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88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sv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17" Type="http://schemas.openxmlformats.org/officeDocument/2006/relationships/image" Target="../media/image8.sv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6.sv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the text styles in the template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Second level</a:t>
            </a:r>
          </a:p>
          <a:p>
            <a:pPr lvl="2"/>
            <a:r>
              <a:rPr lang="cs-CZ" dirty="0" err="1"/>
              <a:t>Third</a:t>
            </a:r>
            <a:r>
              <a:rPr lang="cs-CZ" dirty="0"/>
              <a:t> level</a:t>
            </a:r>
          </a:p>
          <a:p>
            <a:pPr lvl="3"/>
            <a:r>
              <a:rPr lang="cs-CZ" dirty="0" err="1"/>
              <a:t>Fourth</a:t>
            </a:r>
            <a:r>
              <a:rPr lang="cs-CZ" dirty="0"/>
              <a:t> level</a:t>
            </a:r>
          </a:p>
          <a:p>
            <a:pPr lvl="4"/>
            <a:r>
              <a:rPr lang="cs-CZ" dirty="0" err="1"/>
              <a:t>Fifth</a:t>
            </a:r>
            <a:r>
              <a:rPr lang="cs-CZ" dirty="0"/>
              <a:t> level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BE89F-D339-47F5-87A6-2AF114F8C059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06A27-096C-473D-964F-9FC6257FA456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4A2957AA-287B-4AAB-9835-18183DF22B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5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4A4A4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9EE2"/>
        </a:buClr>
        <a:buFont typeface="Arial" panose="020B0604020202020204" pitchFamily="34" charset="0"/>
        <a:buChar char="•"/>
        <a:defRPr sz="2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9EE2"/>
        </a:buClr>
        <a:buFont typeface="Arial" panose="020B0604020202020204" pitchFamily="34" charset="0"/>
        <a:buChar char="•"/>
        <a:defRPr sz="24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9EE2"/>
        </a:buClr>
        <a:buFont typeface="Arial" panose="020B0604020202020204" pitchFamily="34" charset="0"/>
        <a:buChar char="•"/>
        <a:defRPr sz="20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9EE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9EE2"/>
        </a:buClr>
        <a:buFont typeface="Arial" panose="020B0604020202020204" pitchFamily="34" charset="0"/>
        <a:buChar char="•"/>
        <a:defRPr sz="1800" kern="1200">
          <a:solidFill>
            <a:srgbClr val="4A4A4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8A61C815-3B61-4D58-87EA-0AECAA6AE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144A193-2443-4336-B8E6-567C50C42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62FE8A-B6A8-4920-9B7E-768DE3DF4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the text styles in the template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Second level</a:t>
            </a:r>
          </a:p>
          <a:p>
            <a:pPr lvl="2"/>
            <a:r>
              <a:rPr lang="cs-CZ" dirty="0" err="1"/>
              <a:t>Third</a:t>
            </a:r>
            <a:r>
              <a:rPr lang="cs-CZ" dirty="0"/>
              <a:t> level</a:t>
            </a:r>
          </a:p>
          <a:p>
            <a:pPr lvl="3"/>
            <a:r>
              <a:rPr lang="cs-CZ" dirty="0" err="1"/>
              <a:t>Fourth</a:t>
            </a:r>
            <a:r>
              <a:rPr lang="cs-CZ" dirty="0"/>
              <a:t> level</a:t>
            </a:r>
          </a:p>
          <a:p>
            <a:pPr lvl="4"/>
            <a:r>
              <a:rPr lang="cs-CZ" dirty="0" err="1"/>
              <a:t>Fifth</a:t>
            </a:r>
            <a:r>
              <a:rPr lang="cs-CZ" dirty="0"/>
              <a:t> level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712BF67-B920-4B8E-84CF-AAC489B8A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29CD2-0146-4F3B-A4AA-75EB0CF2F752}" type="datetimeFigureOut">
              <a:rPr lang="cs-CZ" smtClean="0"/>
              <a:t>10.04.2024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85ED088-792C-4229-99A4-13C382DAC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F2DEB4-37E5-4BE0-984C-F6914BD2C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9FAB3-BFA5-4172-A475-10F9ABCB38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0015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D2F5FF"/>
        </a:buClr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D2F5FF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D2F5FF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D2F5FF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D2F5FF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49738A53-3992-4E82-BCF7-93BF80352D7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55" y="0"/>
            <a:ext cx="12175090" cy="6858000"/>
          </a:xfrm>
          <a:prstGeom prst="rect">
            <a:avLst/>
          </a:prstGeom>
        </p:spPr>
      </p:pic>
      <p:pic>
        <p:nvPicPr>
          <p:cNvPr id="12" name="Grafický objekt 11">
            <a:extLst>
              <a:ext uri="{FF2B5EF4-FFF2-40B4-BE49-F238E27FC236}">
                <a16:creationId xmlns:a16="http://schemas.microsoft.com/office/drawing/2014/main" id="{E52272CE-FC6E-44B3-9AF5-3EB724B663B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774439" y="407109"/>
            <a:ext cx="203190" cy="203190"/>
          </a:xfrm>
          <a:prstGeom prst="rect">
            <a:avLst/>
          </a:prstGeom>
        </p:spPr>
      </p:pic>
      <p:pic>
        <p:nvPicPr>
          <p:cNvPr id="13" name="Grafický objekt 12">
            <a:extLst>
              <a:ext uri="{FF2B5EF4-FFF2-40B4-BE49-F238E27FC236}">
                <a16:creationId xmlns:a16="http://schemas.microsoft.com/office/drawing/2014/main" id="{FAC989B7-C92F-4FA5-8F6C-0935CD2E212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790045" y="407109"/>
            <a:ext cx="203190" cy="203190"/>
          </a:xfrm>
          <a:prstGeom prst="rect">
            <a:avLst/>
          </a:prstGeom>
        </p:spPr>
      </p:pic>
      <p:sp>
        <p:nvSpPr>
          <p:cNvPr id="17" name="TextovéPole 16">
            <a:extLst>
              <a:ext uri="{FF2B5EF4-FFF2-40B4-BE49-F238E27FC236}">
                <a16:creationId xmlns:a16="http://schemas.microsoft.com/office/drawing/2014/main" id="{68403B65-A3E4-4EA5-A348-D73A327280A2}"/>
              </a:ext>
            </a:extLst>
          </p:cNvPr>
          <p:cNvSpPr txBox="1"/>
          <p:nvPr/>
        </p:nvSpPr>
        <p:spPr>
          <a:xfrm>
            <a:off x="9984363" y="347761"/>
            <a:ext cx="1319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noProof="1">
                <a:solidFill>
                  <a:srgbClr val="009EE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narodoVSE</a:t>
            </a:r>
            <a:endParaRPr lang="en-US" sz="1600" noProof="1">
              <a:solidFill>
                <a:srgbClr val="009EE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FCDCD643-C700-45E8-8816-DD3D4AEF500E}"/>
              </a:ext>
            </a:extLst>
          </p:cNvPr>
          <p:cNvSpPr txBox="1"/>
          <p:nvPr/>
        </p:nvSpPr>
        <p:spPr>
          <a:xfrm>
            <a:off x="7953295" y="347761"/>
            <a:ext cx="1888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cs-CZ" sz="1400" dirty="0">
                <a:solidFill>
                  <a:srgbClr val="009EE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www.nf.vse.cz</a:t>
            </a:r>
          </a:p>
        </p:txBody>
      </p: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07A972C7-80EA-4001-A2C8-48457C784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0016"/>
            <a:ext cx="10372725" cy="68995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 err="1"/>
              <a:t>Click</a:t>
            </a:r>
            <a:r>
              <a:rPr lang="cs-CZ" dirty="0"/>
              <a:t> to </a:t>
            </a:r>
            <a:r>
              <a:rPr lang="cs-CZ" dirty="0" err="1"/>
              <a:t>edit</a:t>
            </a:r>
            <a:r>
              <a:rPr lang="cs-CZ" dirty="0"/>
              <a:t> style.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4A64F96-20EB-4338-812A-2CF45FA87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24050"/>
            <a:ext cx="10372725" cy="4432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the text styles in the template</a:t>
            </a:r>
            <a:r>
              <a:rPr lang="cs-CZ" dirty="0"/>
              <a:t>.</a:t>
            </a:r>
          </a:p>
          <a:p>
            <a:pPr lvl="1"/>
            <a:r>
              <a:rPr lang="cs-CZ" dirty="0"/>
              <a:t>Second level</a:t>
            </a:r>
          </a:p>
          <a:p>
            <a:pPr lvl="2"/>
            <a:r>
              <a:rPr lang="cs-CZ" dirty="0" err="1"/>
              <a:t>Third</a:t>
            </a:r>
            <a:r>
              <a:rPr lang="cs-CZ" dirty="0"/>
              <a:t> level</a:t>
            </a:r>
          </a:p>
          <a:p>
            <a:pPr lvl="3"/>
            <a:r>
              <a:rPr lang="cs-CZ" dirty="0" err="1"/>
              <a:t>Fourth</a:t>
            </a:r>
            <a:r>
              <a:rPr lang="cs-CZ" dirty="0"/>
              <a:t> level</a:t>
            </a:r>
          </a:p>
          <a:p>
            <a:pPr lvl="4"/>
            <a:r>
              <a:rPr lang="cs-CZ" dirty="0" err="1"/>
              <a:t>Fifth</a:t>
            </a:r>
            <a:r>
              <a:rPr lang="cs-CZ" dirty="0"/>
              <a:t> level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849455D-C2AF-42AF-A377-1FD9570338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B329ADC-2255-4EF3-B5C0-B90829E78CD9}" type="datetimeFigureOut">
              <a:rPr lang="cs-CZ" smtClean="0"/>
              <a:pPr/>
              <a:t>10.04.2024</a:t>
            </a:fld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E38892D-BE40-4B7B-98A7-1B108AC51A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1406528-E83B-4FF2-81FD-6E1ED0DE8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67371" y="6356350"/>
            <a:ext cx="2643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95CA258-668E-4A85-A197-2757C3BEE154}" type="slidenum">
              <a:rPr lang="cs-CZ" smtClean="0"/>
              <a:pPr/>
              <a:t>‹#›</a:t>
            </a:fld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Zástupný nadpis 1">
            <a:extLst>
              <a:ext uri="{FF2B5EF4-FFF2-40B4-BE49-F238E27FC236}">
                <a16:creationId xmlns:a16="http://schemas.microsoft.com/office/drawing/2014/main" id="{D10A3706-260F-4282-8A81-582AB3112380}"/>
              </a:ext>
            </a:extLst>
          </p:cNvPr>
          <p:cNvSpPr txBox="1">
            <a:spLocks/>
          </p:cNvSpPr>
          <p:nvPr/>
        </p:nvSpPr>
        <p:spPr>
          <a:xfrm>
            <a:off x="11872452" y="6386024"/>
            <a:ext cx="387350" cy="45292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BC4F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fld id="{166024C8-F27F-4469-B950-3CAEC9128C7E}" type="slidenum">
              <a:rPr lang="cs-CZ" sz="1200" smtClean="0">
                <a:solidFill>
                  <a:schemeClr val="bg1"/>
                </a:solidFill>
              </a:rPr>
              <a:pPr algn="ctr"/>
              <a:t>‹#›</a:t>
            </a:fld>
            <a:endParaRPr lang="cs-CZ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910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9EE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009EE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009EE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009EE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009EE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009EE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vse.sharepoint.com/:x:/s/NPO/EebMLdaNMHVNjUdSVbCv9EMBlp3IAxsu6aAjpvpZ2c0NJA?e=46dhmA&amp;isSPOFile=1&amp;clickparams=eyJBcHBOYW1lIjoiVGVhbXMtRGVza3RvcCIsIkFwcFZlcnNpb24iOiIyNy8yMzExMTYyNjkwMSIsIkhhc0ZlZGVyYXRlZFVzZXIiOmZhbHNlfQ%3D%3D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vse.sharepoint.com/sites/Metodicka-podpora-NPO" TargetMode="External"/><Relationship Id="rId2" Type="http://schemas.openxmlformats.org/officeDocument/2006/relationships/hyperlink" Target="https://teams.microsoft.com/l/team/19%3aWRADO4tTsl8QQzdn0gfKNxb9NmhD87fxN_u8TovzHL01%40thread.tacv2/conversations?groupId=f80646e8-5a1d-4519-853b-041c65900caf&amp;tenantId=2b51a4b3-443f-4406-8ca4-19056a79a444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vse.sharepoint.com/sites/Metodicka-podpora-NPO/SitePages/U%C5%BEivatelsk%C3%A1-dokumentace-LMS-V%C5%A0E.aspx" TargetMode="External"/><Relationship Id="rId4" Type="http://schemas.openxmlformats.org/officeDocument/2006/relationships/hyperlink" Target="https://e.vse.c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608C08-D7CD-42F9-917F-E3807E1F71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Online setkání k Národnímu plánu obnovy</a:t>
            </a:r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id="{BF223373-8F40-441C-AE5D-6FE71C0506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Ukončení projektu, sdílení zkušeností, zpětná vazba</a:t>
            </a:r>
          </a:p>
        </p:txBody>
      </p:sp>
      <p:sp>
        <p:nvSpPr>
          <p:cNvPr id="7" name="Zástupný symbol pro text 6">
            <a:extLst>
              <a:ext uri="{FF2B5EF4-FFF2-40B4-BE49-F238E27FC236}">
                <a16:creationId xmlns:a16="http://schemas.microsoft.com/office/drawing/2014/main" id="{75F13708-5A3F-47DD-B5A6-83F6D6FFB6AB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cs-CZ" dirty="0"/>
              <a:t>Ing. Josef Klement, Ph.D.</a:t>
            </a:r>
          </a:p>
        </p:txBody>
      </p:sp>
      <p:sp>
        <p:nvSpPr>
          <p:cNvPr id="8" name="Zástupný symbol pro text 7">
            <a:extLst>
              <a:ext uri="{FF2B5EF4-FFF2-40B4-BE49-F238E27FC236}">
                <a16:creationId xmlns:a16="http://schemas.microsoft.com/office/drawing/2014/main" id="{460BA05F-056A-4ED1-BCCF-70BB74AE0D29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r>
              <a:rPr lang="cs-CZ" dirty="0"/>
              <a:t>Národohospodářská fakulta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E51ACDF-7BA3-4F5A-B121-6105011076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137" y="4798817"/>
            <a:ext cx="7670334" cy="187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05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CBFAC1EA-5C85-4058-B987-4477B3B50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Harmonogram	</a:t>
            </a:r>
          </a:p>
        </p:txBody>
      </p:sp>
      <p:sp>
        <p:nvSpPr>
          <p:cNvPr id="5" name="Zástupný symbol pro obsah 4">
            <a:extLst>
              <a:ext uri="{FF2B5EF4-FFF2-40B4-BE49-F238E27FC236}">
                <a16:creationId xmlns:a16="http://schemas.microsoft.com/office/drawing/2014/main" id="{3B505DCF-7F17-43C5-AD06-EE2105484A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Deadline</a:t>
            </a:r>
            <a:r>
              <a:rPr lang="cs-CZ" dirty="0"/>
              <a:t> na dokončení kurzů 8. 4. 2024</a:t>
            </a:r>
          </a:p>
          <a:p>
            <a:r>
              <a:rPr lang="cs-CZ" dirty="0"/>
              <a:t>Nyní kontrola a řešení problémů</a:t>
            </a:r>
          </a:p>
          <a:p>
            <a:r>
              <a:rPr lang="cs-CZ" dirty="0"/>
              <a:t>Výplata posledních odměn na základě kvality a míry transformace</a:t>
            </a:r>
          </a:p>
          <a:p>
            <a:r>
              <a:rPr lang="cs-CZ" dirty="0"/>
              <a:t>Konec projektu červen 2024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993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7CED3980-9B1A-4C68-979B-E1E636BCA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97790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31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>
            <a:extLst>
              <a:ext uri="{FF2B5EF4-FFF2-40B4-BE49-F238E27FC236}">
                <a16:creationId xmlns:a16="http://schemas.microsoft.com/office/drawing/2014/main" id="{1DFA874D-5B5A-4A8C-890E-29A9FB340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Multimédia a jejich dořešení</a:t>
            </a:r>
          </a:p>
        </p:txBody>
      </p:sp>
      <p:sp>
        <p:nvSpPr>
          <p:cNvPr id="9" name="Zástupný symbol pro obsah 8">
            <a:extLst>
              <a:ext uri="{FF2B5EF4-FFF2-40B4-BE49-F238E27FC236}">
                <a16:creationId xmlns:a16="http://schemas.microsoft.com/office/drawing/2014/main" id="{8C203927-B8D1-405B-8EBB-97260D3A30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Odkaz na tabulku</a:t>
            </a:r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925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730B4341-9372-4204-A6AC-292F2BADC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Zpětná vazba</a:t>
            </a:r>
          </a:p>
        </p:txBody>
      </p:sp>
      <p:sp>
        <p:nvSpPr>
          <p:cNvPr id="5" name="Zástupný symbol pro obsah 4">
            <a:extLst>
              <a:ext uri="{FF2B5EF4-FFF2-40B4-BE49-F238E27FC236}">
                <a16:creationId xmlns:a16="http://schemas.microsoft.com/office/drawing/2014/main" id="{081A3772-61F8-423D-8D24-872FDA3E5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Jak hodnotíte průběh transformace? </a:t>
            </a:r>
          </a:p>
          <a:p>
            <a:r>
              <a:rPr lang="cs-CZ" dirty="0"/>
              <a:t>Jak hodnotíte dostupnost materiálů k tvorbě </a:t>
            </a:r>
            <a:r>
              <a:rPr lang="cs-CZ" dirty="0" err="1"/>
              <a:t>Moodle</a:t>
            </a:r>
            <a:r>
              <a:rPr lang="cs-CZ" dirty="0"/>
              <a:t>?</a:t>
            </a:r>
          </a:p>
          <a:p>
            <a:r>
              <a:rPr lang="cs-CZ" dirty="0"/>
              <a:t>Jaké návody k </a:t>
            </a:r>
            <a:r>
              <a:rPr lang="cs-CZ" dirty="0" err="1"/>
              <a:t>Moodle</a:t>
            </a:r>
            <a:r>
              <a:rPr lang="cs-CZ" dirty="0"/>
              <a:t> jste nejčastěji použili? </a:t>
            </a:r>
          </a:p>
          <a:p>
            <a:r>
              <a:rPr lang="cs-CZ" dirty="0"/>
              <a:t>Jaké návody k </a:t>
            </a:r>
            <a:r>
              <a:rPr lang="cs-CZ" dirty="0" err="1"/>
              <a:t>Moodle</a:t>
            </a:r>
            <a:r>
              <a:rPr lang="cs-CZ" dirty="0"/>
              <a:t> vám chyběly?</a:t>
            </a:r>
          </a:p>
          <a:p>
            <a:r>
              <a:rPr lang="cs-CZ" dirty="0"/>
              <a:t>Jak hodnotíte práci s </a:t>
            </a:r>
            <a:r>
              <a:rPr lang="cs-CZ" dirty="0" err="1"/>
              <a:t>Moodle</a:t>
            </a:r>
            <a:r>
              <a:rPr lang="cs-CZ" dirty="0"/>
              <a:t>?</a:t>
            </a:r>
          </a:p>
          <a:p>
            <a:r>
              <a:rPr lang="cs-CZ" dirty="0"/>
              <a:t>Jaké jsou silné a slabé stránky využívání LMS ve výuce?</a:t>
            </a:r>
          </a:p>
          <a:p>
            <a:r>
              <a:rPr lang="cs-CZ" dirty="0"/>
              <a:t>Jaké jsou vaše rady tvůrcům nových </a:t>
            </a:r>
            <a:r>
              <a:rPr lang="cs-CZ" dirty="0" err="1"/>
              <a:t>Moodle</a:t>
            </a:r>
            <a:r>
              <a:rPr lang="cs-CZ" dirty="0"/>
              <a:t> kurzů?</a:t>
            </a:r>
          </a:p>
          <a:p>
            <a:r>
              <a:rPr lang="cs-CZ" dirty="0"/>
              <a:t>Jak hodnotíte využití multimédií?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2068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4B3B03-4BA7-455C-8721-FE8AB3597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Důležité zdroje informací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C59BBBCE-1229-439C-878A-83F1D9878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hlinkClick r:id="rId2"/>
              </a:rPr>
              <a:t>Tým v MS Teams</a:t>
            </a:r>
            <a:endParaRPr lang="cs-CZ" dirty="0"/>
          </a:p>
          <a:p>
            <a:r>
              <a:rPr lang="cs-CZ" dirty="0"/>
              <a:t>Sharepoint metodické podpory LMS </a:t>
            </a:r>
            <a:r>
              <a:rPr lang="cs-CZ" dirty="0">
                <a:hlinkClick r:id="rId3"/>
              </a:rPr>
              <a:t>https://vse.sharepoint.com/sites/Metodicka-podpora-NPO</a:t>
            </a:r>
            <a:endParaRPr lang="cs-CZ" dirty="0"/>
          </a:p>
          <a:p>
            <a:r>
              <a:rPr lang="cs-CZ" dirty="0"/>
              <a:t>Portál </a:t>
            </a:r>
            <a:r>
              <a:rPr lang="cs-CZ" dirty="0">
                <a:hlinkClick r:id="rId4"/>
              </a:rPr>
              <a:t>https://e.vse.cz/</a:t>
            </a:r>
            <a:endParaRPr lang="cs-CZ" dirty="0"/>
          </a:p>
          <a:p>
            <a:r>
              <a:rPr lang="cs-CZ" u="sng" dirty="0">
                <a:hlinkClick r:id="rId5"/>
              </a:rPr>
              <a:t>Uživatelská příručka LMS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540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ti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tiv1" id="{721C872A-7650-487C-ABC1-1D3FE05FDDFC}" vid="{B19EAE8A-78BF-4B26-A02B-678293CC9306}"/>
    </a:ext>
  </a:extLst>
</a:theme>
</file>

<file path=ppt/theme/theme2.xml><?xml version="1.0" encoding="utf-8"?>
<a:theme xmlns:a="http://schemas.openxmlformats.org/drawingml/2006/main" name="Subtitle / final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f_sablona_new" id="{74F3E8CE-B36A-462A-ADBE-2917634AE95E}" vid="{7B0FE5F5-0B46-404B-BDA1-AA4DA96F4560}"/>
    </a:ext>
  </a:extLst>
</a:theme>
</file>

<file path=ppt/theme/theme3.xml><?xml version="1.0" encoding="utf-8"?>
<a:theme xmlns:a="http://schemas.openxmlformats.org/drawingml/2006/main" name="Normal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f_sablona_new" id="{74F3E8CE-B36A-462A-ADBE-2917634AE95E}" vid="{B63C59DB-94CA-4B66-899F-D6D12A95A98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A2F6B353DC8F44AA56C9DA835DF1561" ma:contentTypeVersion="16" ma:contentTypeDescription="Vytvoří nový dokument" ma:contentTypeScope="" ma:versionID="9c26b60c6108ebeadeb1b9243e915c15">
  <xsd:schema xmlns:xsd="http://www.w3.org/2001/XMLSchema" xmlns:xs="http://www.w3.org/2001/XMLSchema" xmlns:p="http://schemas.microsoft.com/office/2006/metadata/properties" xmlns:ns2="e430a26d-0ebb-40c0-8b0f-589a80557ff5" xmlns:ns3="58ca483b-a394-4197-b810-821c39922362" targetNamespace="http://schemas.microsoft.com/office/2006/metadata/properties" ma:root="true" ma:fieldsID="be5848eecb3f4daf9a8063a9648720c1" ns2:_="" ns3:_="">
    <xsd:import namespace="e430a26d-0ebb-40c0-8b0f-589a80557ff5"/>
    <xsd:import namespace="58ca483b-a394-4197-b810-821c3992236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30a26d-0ebb-40c0-8b0f-589a80557f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babb5542-b20f-476f-b885-dfe2db7716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ca483b-a394-4197-b810-821c3992236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7b19cd42-548a-44c1-8188-8a6e530be174}" ma:internalName="TaxCatchAll" ma:showField="CatchAllData" ma:web="58ca483b-a394-4197-b810-821c3992236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8ca483b-a394-4197-b810-821c39922362" xsi:nil="true"/>
    <lcf76f155ced4ddcb4097134ff3c332f xmlns="e430a26d-0ebb-40c0-8b0f-589a80557ff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EC8C762-47B8-4684-B1C1-CEA280A23619}"/>
</file>

<file path=customXml/itemProps2.xml><?xml version="1.0" encoding="utf-8"?>
<ds:datastoreItem xmlns:ds="http://schemas.openxmlformats.org/officeDocument/2006/customXml" ds:itemID="{8223C026-B8C7-4770-BB83-7C3316D889D8}"/>
</file>

<file path=customXml/itemProps3.xml><?xml version="1.0" encoding="utf-8"?>
<ds:datastoreItem xmlns:ds="http://schemas.openxmlformats.org/officeDocument/2006/customXml" ds:itemID="{E6A9027C-853B-472A-B387-E716AAA74424}"/>
</file>

<file path=docProps/app.xml><?xml version="1.0" encoding="utf-8"?>
<Properties xmlns="http://schemas.openxmlformats.org/officeDocument/2006/extended-properties" xmlns:vt="http://schemas.openxmlformats.org/officeDocument/2006/docPropsVTypes">
  <Template>Motiv1</Template>
  <TotalTime>661</TotalTime>
  <Words>156</Words>
  <Application>Microsoft Office PowerPoint</Application>
  <PresentationFormat>Širokoúhlá obrazovka</PresentationFormat>
  <Paragraphs>25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Arial</vt:lpstr>
      <vt:lpstr>Calibri</vt:lpstr>
      <vt:lpstr>Motiv1</vt:lpstr>
      <vt:lpstr>Subtitle / final slide</vt:lpstr>
      <vt:lpstr>Normal slide</vt:lpstr>
      <vt:lpstr>Online setkání k Národnímu plánu obnovy</vt:lpstr>
      <vt:lpstr>Harmonogram </vt:lpstr>
      <vt:lpstr>Prezentace aplikace PowerPoint</vt:lpstr>
      <vt:lpstr>Multimédia a jejich dořešení</vt:lpstr>
      <vt:lpstr>Zpětná vazba</vt:lpstr>
      <vt:lpstr>Důležité zdroje informací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Schůzka</dc:title>
  <dc:creator>Josef Klement</dc:creator>
  <cp:lastModifiedBy>Josef Klement</cp:lastModifiedBy>
  <cp:revision>9</cp:revision>
  <dcterms:created xsi:type="dcterms:W3CDTF">2022-09-19T13:14:23Z</dcterms:created>
  <dcterms:modified xsi:type="dcterms:W3CDTF">2024-04-10T10:01:06Z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0x0101003A2F6B353DC8F44AA56C9DA835DF1561</vt:lpwstr>
  </property>
</Properties>
</file>